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64"/>
  </p:notesMasterIdLst>
  <p:handoutMasterIdLst>
    <p:handoutMasterId r:id="rId65"/>
  </p:handoutMasterIdLst>
  <p:sldIdLst>
    <p:sldId id="485" r:id="rId2"/>
    <p:sldId id="486" r:id="rId3"/>
    <p:sldId id="487" r:id="rId4"/>
    <p:sldId id="454" r:id="rId5"/>
    <p:sldId id="542" r:id="rId6"/>
    <p:sldId id="388" r:id="rId7"/>
    <p:sldId id="389" r:id="rId8"/>
    <p:sldId id="390" r:id="rId9"/>
    <p:sldId id="396" r:id="rId10"/>
    <p:sldId id="548" r:id="rId11"/>
    <p:sldId id="543" r:id="rId12"/>
    <p:sldId id="544" r:id="rId13"/>
    <p:sldId id="545" r:id="rId14"/>
    <p:sldId id="458" r:id="rId15"/>
    <p:sldId id="550" r:id="rId16"/>
    <p:sldId id="529" r:id="rId17"/>
    <p:sldId id="532" r:id="rId18"/>
    <p:sldId id="534" r:id="rId19"/>
    <p:sldId id="535" r:id="rId20"/>
    <p:sldId id="536" r:id="rId21"/>
    <p:sldId id="537" r:id="rId22"/>
    <p:sldId id="538" r:id="rId23"/>
    <p:sldId id="491" r:id="rId24"/>
    <p:sldId id="492" r:id="rId25"/>
    <p:sldId id="493" r:id="rId26"/>
    <p:sldId id="495" r:id="rId27"/>
    <p:sldId id="496" r:id="rId28"/>
    <p:sldId id="497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46" r:id="rId59"/>
    <p:sldId id="551" r:id="rId60"/>
    <p:sldId id="552" r:id="rId61"/>
    <p:sldId id="547" r:id="rId62"/>
    <p:sldId id="528" r:id="rId6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8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7CD25-EB17-466D-97F2-9C436A25F890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C74B0315-4CA5-4B2A-9327-F37DD974E091}">
      <dgm:prSet phldrT="[Text]"/>
      <dgm:spPr/>
      <dgm:t>
        <a:bodyPr/>
        <a:lstStyle/>
        <a:p>
          <a:r>
            <a:rPr lang="en-US" dirty="0" smtClean="0"/>
            <a:t>Economy</a:t>
          </a:r>
          <a:endParaRPr lang="en-US" dirty="0"/>
        </a:p>
      </dgm:t>
    </dgm:pt>
    <dgm:pt modelId="{D11765C0-8237-4CAE-B83D-6D654459D717}" type="parTrans" cxnId="{DF92E067-6D4F-40D2-B76F-0B98B7589CB9}">
      <dgm:prSet/>
      <dgm:spPr/>
      <dgm:t>
        <a:bodyPr/>
        <a:lstStyle/>
        <a:p>
          <a:endParaRPr lang="en-US"/>
        </a:p>
      </dgm:t>
    </dgm:pt>
    <dgm:pt modelId="{9CCD659E-89EC-4D68-BE34-1595F399B188}" type="sibTrans" cxnId="{DF92E067-6D4F-40D2-B76F-0B98B7589CB9}">
      <dgm:prSet/>
      <dgm:spPr/>
      <dgm:t>
        <a:bodyPr/>
        <a:lstStyle/>
        <a:p>
          <a:endParaRPr lang="en-US"/>
        </a:p>
      </dgm:t>
    </dgm:pt>
    <dgm:pt modelId="{CD6BFC9E-6ECD-4B54-8938-818EC41B15F8}">
      <dgm:prSet phldrT="[Text]"/>
      <dgm:spPr/>
      <dgm:t>
        <a:bodyPr/>
        <a:lstStyle/>
        <a:p>
          <a:r>
            <a:rPr lang="en-US" dirty="0" smtClean="0"/>
            <a:t>Society</a:t>
          </a:r>
          <a:endParaRPr lang="en-US" dirty="0"/>
        </a:p>
      </dgm:t>
    </dgm:pt>
    <dgm:pt modelId="{E8EDBB34-0125-42A6-95C4-25DE226F8F26}" type="parTrans" cxnId="{894AF60C-806F-4519-BA69-7409EC6B6419}">
      <dgm:prSet/>
      <dgm:spPr/>
      <dgm:t>
        <a:bodyPr/>
        <a:lstStyle/>
        <a:p>
          <a:endParaRPr lang="en-US"/>
        </a:p>
      </dgm:t>
    </dgm:pt>
    <dgm:pt modelId="{A62F0261-EA9E-4ABB-95E6-3AABFA268898}" type="sibTrans" cxnId="{894AF60C-806F-4519-BA69-7409EC6B6419}">
      <dgm:prSet/>
      <dgm:spPr/>
      <dgm:t>
        <a:bodyPr/>
        <a:lstStyle/>
        <a:p>
          <a:endParaRPr lang="en-US"/>
        </a:p>
      </dgm:t>
    </dgm:pt>
    <dgm:pt modelId="{73EA481A-19C1-45CB-B70C-DBB9C9C39B86}">
      <dgm:prSet phldrT="[Text]"/>
      <dgm:spPr/>
      <dgm:t>
        <a:bodyPr/>
        <a:lstStyle/>
        <a:p>
          <a:r>
            <a:rPr lang="en-US" dirty="0" smtClean="0"/>
            <a:t>Environment</a:t>
          </a:r>
          <a:endParaRPr lang="en-US" dirty="0"/>
        </a:p>
      </dgm:t>
    </dgm:pt>
    <dgm:pt modelId="{56CA9F22-235F-437C-91BA-FD58E5F53714}" type="parTrans" cxnId="{C8BB4090-B554-47AA-A1D3-58F73D53D94D}">
      <dgm:prSet/>
      <dgm:spPr/>
      <dgm:t>
        <a:bodyPr/>
        <a:lstStyle/>
        <a:p>
          <a:endParaRPr lang="en-US"/>
        </a:p>
      </dgm:t>
    </dgm:pt>
    <dgm:pt modelId="{02D2B68B-D179-4E9F-9F56-4A0D8934779F}" type="sibTrans" cxnId="{C8BB4090-B554-47AA-A1D3-58F73D53D94D}">
      <dgm:prSet/>
      <dgm:spPr/>
      <dgm:t>
        <a:bodyPr/>
        <a:lstStyle/>
        <a:p>
          <a:endParaRPr lang="en-US"/>
        </a:p>
      </dgm:t>
    </dgm:pt>
    <dgm:pt modelId="{97B3509C-1292-468A-BB64-66FADC105AB1}" type="pres">
      <dgm:prSet presAssocID="{6927CD25-EB17-466D-97F2-9C436A25F890}" presName="composite" presStyleCnt="0">
        <dgm:presLayoutVars>
          <dgm:chMax val="5"/>
          <dgm:dir/>
          <dgm:resizeHandles val="exact"/>
        </dgm:presLayoutVars>
      </dgm:prSet>
      <dgm:spPr/>
    </dgm:pt>
    <dgm:pt modelId="{EBC78CE8-D695-49EA-9423-B3D2916A87B9}" type="pres">
      <dgm:prSet presAssocID="{C74B0315-4CA5-4B2A-9327-F37DD974E091}" presName="circle1" presStyleLbl="lnNode1" presStyleIdx="0" presStyleCnt="3"/>
      <dgm:spPr/>
    </dgm:pt>
    <dgm:pt modelId="{B868DE93-BE6D-44ED-A0F1-4FFCB3BBFEAD}" type="pres">
      <dgm:prSet presAssocID="{C74B0315-4CA5-4B2A-9327-F37DD974E091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01ACD-B32C-43AA-A405-F94D59A30B42}" type="pres">
      <dgm:prSet presAssocID="{C74B0315-4CA5-4B2A-9327-F37DD974E091}" presName="line1" presStyleLbl="callout" presStyleIdx="0" presStyleCnt="6"/>
      <dgm:spPr/>
    </dgm:pt>
    <dgm:pt modelId="{AFA061F8-1652-4C63-B487-DADF17786E93}" type="pres">
      <dgm:prSet presAssocID="{C74B0315-4CA5-4B2A-9327-F37DD974E091}" presName="d1" presStyleLbl="callout" presStyleIdx="1" presStyleCnt="6"/>
      <dgm:spPr/>
    </dgm:pt>
    <dgm:pt modelId="{C81A7D2A-5909-458F-AEAE-87AF3F8140B3}" type="pres">
      <dgm:prSet presAssocID="{CD6BFC9E-6ECD-4B54-8938-818EC41B15F8}" presName="circle2" presStyleLbl="lnNode1" presStyleIdx="1" presStyleCnt="3"/>
      <dgm:spPr/>
    </dgm:pt>
    <dgm:pt modelId="{2B8AB30A-DD2E-4172-87ED-E833EAF3C822}" type="pres">
      <dgm:prSet presAssocID="{CD6BFC9E-6ECD-4B54-8938-818EC41B15F8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D0B81-5C3F-4F90-80E4-64DC26309B2D}" type="pres">
      <dgm:prSet presAssocID="{CD6BFC9E-6ECD-4B54-8938-818EC41B15F8}" presName="line2" presStyleLbl="callout" presStyleIdx="2" presStyleCnt="6"/>
      <dgm:spPr/>
    </dgm:pt>
    <dgm:pt modelId="{3802C902-7870-4F33-8CC4-8939824727C8}" type="pres">
      <dgm:prSet presAssocID="{CD6BFC9E-6ECD-4B54-8938-818EC41B15F8}" presName="d2" presStyleLbl="callout" presStyleIdx="3" presStyleCnt="6"/>
      <dgm:spPr/>
    </dgm:pt>
    <dgm:pt modelId="{2BDC06AC-3C22-48C7-83A3-B0F592EA96CA}" type="pres">
      <dgm:prSet presAssocID="{73EA481A-19C1-45CB-B70C-DBB9C9C39B86}" presName="circle3" presStyleLbl="lnNode1" presStyleIdx="2" presStyleCnt="3"/>
      <dgm:spPr/>
    </dgm:pt>
    <dgm:pt modelId="{BDCFDE5B-7740-4B85-9FEC-62B9FAFFEE42}" type="pres">
      <dgm:prSet presAssocID="{73EA481A-19C1-45CB-B70C-DBB9C9C39B86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7EBA1-A945-4ADE-8F40-5FFB9C4B65A2}" type="pres">
      <dgm:prSet presAssocID="{73EA481A-19C1-45CB-B70C-DBB9C9C39B86}" presName="line3" presStyleLbl="callout" presStyleIdx="4" presStyleCnt="6"/>
      <dgm:spPr/>
    </dgm:pt>
    <dgm:pt modelId="{80687C3D-B796-4A42-B654-387DE9DAB1EF}" type="pres">
      <dgm:prSet presAssocID="{73EA481A-19C1-45CB-B70C-DBB9C9C39B86}" presName="d3" presStyleLbl="callout" presStyleIdx="5" presStyleCnt="6"/>
      <dgm:spPr/>
    </dgm:pt>
  </dgm:ptLst>
  <dgm:cxnLst>
    <dgm:cxn modelId="{A01F59F3-66F1-455F-857D-4386F192B2A0}" type="presOf" srcId="{6927CD25-EB17-466D-97F2-9C436A25F890}" destId="{97B3509C-1292-468A-BB64-66FADC105AB1}" srcOrd="0" destOrd="0" presId="urn:microsoft.com/office/officeart/2005/8/layout/target1"/>
    <dgm:cxn modelId="{D9D3BC67-B452-4F1D-90C6-05DFA59AA4FB}" type="presOf" srcId="{73EA481A-19C1-45CB-B70C-DBB9C9C39B86}" destId="{BDCFDE5B-7740-4B85-9FEC-62B9FAFFEE42}" srcOrd="0" destOrd="0" presId="urn:microsoft.com/office/officeart/2005/8/layout/target1"/>
    <dgm:cxn modelId="{A89B4664-2817-49A2-B845-29BB958A2B56}" type="presOf" srcId="{C74B0315-4CA5-4B2A-9327-F37DD974E091}" destId="{B868DE93-BE6D-44ED-A0F1-4FFCB3BBFEAD}" srcOrd="0" destOrd="0" presId="urn:microsoft.com/office/officeart/2005/8/layout/target1"/>
    <dgm:cxn modelId="{894AF60C-806F-4519-BA69-7409EC6B6419}" srcId="{6927CD25-EB17-466D-97F2-9C436A25F890}" destId="{CD6BFC9E-6ECD-4B54-8938-818EC41B15F8}" srcOrd="1" destOrd="0" parTransId="{E8EDBB34-0125-42A6-95C4-25DE226F8F26}" sibTransId="{A62F0261-EA9E-4ABB-95E6-3AABFA268898}"/>
    <dgm:cxn modelId="{66233BC2-FF72-4430-8E29-6B0ABBCAC02F}" type="presOf" srcId="{CD6BFC9E-6ECD-4B54-8938-818EC41B15F8}" destId="{2B8AB30A-DD2E-4172-87ED-E833EAF3C822}" srcOrd="0" destOrd="0" presId="urn:microsoft.com/office/officeart/2005/8/layout/target1"/>
    <dgm:cxn modelId="{C8BB4090-B554-47AA-A1D3-58F73D53D94D}" srcId="{6927CD25-EB17-466D-97F2-9C436A25F890}" destId="{73EA481A-19C1-45CB-B70C-DBB9C9C39B86}" srcOrd="2" destOrd="0" parTransId="{56CA9F22-235F-437C-91BA-FD58E5F53714}" sibTransId="{02D2B68B-D179-4E9F-9F56-4A0D8934779F}"/>
    <dgm:cxn modelId="{DF92E067-6D4F-40D2-B76F-0B98B7589CB9}" srcId="{6927CD25-EB17-466D-97F2-9C436A25F890}" destId="{C74B0315-4CA5-4B2A-9327-F37DD974E091}" srcOrd="0" destOrd="0" parTransId="{D11765C0-8237-4CAE-B83D-6D654459D717}" sibTransId="{9CCD659E-89EC-4D68-BE34-1595F399B188}"/>
    <dgm:cxn modelId="{C676BF02-45ED-47F8-813F-7381C2FA42A3}" type="presParOf" srcId="{97B3509C-1292-468A-BB64-66FADC105AB1}" destId="{EBC78CE8-D695-49EA-9423-B3D2916A87B9}" srcOrd="0" destOrd="0" presId="urn:microsoft.com/office/officeart/2005/8/layout/target1"/>
    <dgm:cxn modelId="{C54B987B-6191-44F2-84E4-1488E4170133}" type="presParOf" srcId="{97B3509C-1292-468A-BB64-66FADC105AB1}" destId="{B868DE93-BE6D-44ED-A0F1-4FFCB3BBFEAD}" srcOrd="1" destOrd="0" presId="urn:microsoft.com/office/officeart/2005/8/layout/target1"/>
    <dgm:cxn modelId="{CE6DA642-6974-4056-9045-33D8C755D5DE}" type="presParOf" srcId="{97B3509C-1292-468A-BB64-66FADC105AB1}" destId="{A0A01ACD-B32C-43AA-A405-F94D59A30B42}" srcOrd="2" destOrd="0" presId="urn:microsoft.com/office/officeart/2005/8/layout/target1"/>
    <dgm:cxn modelId="{F9C2FD16-F5D2-49C6-B4BB-322A2EC63CAA}" type="presParOf" srcId="{97B3509C-1292-468A-BB64-66FADC105AB1}" destId="{AFA061F8-1652-4C63-B487-DADF17786E93}" srcOrd="3" destOrd="0" presId="urn:microsoft.com/office/officeart/2005/8/layout/target1"/>
    <dgm:cxn modelId="{967458F9-3DFC-4DD3-8BE8-5C23C8EC0883}" type="presParOf" srcId="{97B3509C-1292-468A-BB64-66FADC105AB1}" destId="{C81A7D2A-5909-458F-AEAE-87AF3F8140B3}" srcOrd="4" destOrd="0" presId="urn:microsoft.com/office/officeart/2005/8/layout/target1"/>
    <dgm:cxn modelId="{653BFF26-E4B0-4805-9540-2ACD86CDFD8B}" type="presParOf" srcId="{97B3509C-1292-468A-BB64-66FADC105AB1}" destId="{2B8AB30A-DD2E-4172-87ED-E833EAF3C822}" srcOrd="5" destOrd="0" presId="urn:microsoft.com/office/officeart/2005/8/layout/target1"/>
    <dgm:cxn modelId="{4DA1375D-BB1E-4E09-9FEC-A4ED6A579E62}" type="presParOf" srcId="{97B3509C-1292-468A-BB64-66FADC105AB1}" destId="{E2BD0B81-5C3F-4F90-80E4-64DC26309B2D}" srcOrd="6" destOrd="0" presId="urn:microsoft.com/office/officeart/2005/8/layout/target1"/>
    <dgm:cxn modelId="{36B0711F-8D8A-42FC-AD2C-BE9D56A57921}" type="presParOf" srcId="{97B3509C-1292-468A-BB64-66FADC105AB1}" destId="{3802C902-7870-4F33-8CC4-8939824727C8}" srcOrd="7" destOrd="0" presId="urn:microsoft.com/office/officeart/2005/8/layout/target1"/>
    <dgm:cxn modelId="{89A6AF08-EBE0-4943-B4FA-9436A62C1ED6}" type="presParOf" srcId="{97B3509C-1292-468A-BB64-66FADC105AB1}" destId="{2BDC06AC-3C22-48C7-83A3-B0F592EA96CA}" srcOrd="8" destOrd="0" presId="urn:microsoft.com/office/officeart/2005/8/layout/target1"/>
    <dgm:cxn modelId="{48449F22-D323-4FFF-8FC4-EF361D95E59E}" type="presParOf" srcId="{97B3509C-1292-468A-BB64-66FADC105AB1}" destId="{BDCFDE5B-7740-4B85-9FEC-62B9FAFFEE42}" srcOrd="9" destOrd="0" presId="urn:microsoft.com/office/officeart/2005/8/layout/target1"/>
    <dgm:cxn modelId="{92BC4504-E611-471A-9AD5-8129FD26FE8A}" type="presParOf" srcId="{97B3509C-1292-468A-BB64-66FADC105AB1}" destId="{29A7EBA1-A945-4ADE-8F40-5FFB9C4B65A2}" srcOrd="10" destOrd="0" presId="urn:microsoft.com/office/officeart/2005/8/layout/target1"/>
    <dgm:cxn modelId="{D903756A-6D2C-4932-B0DE-FA4D8D2D02EB}" type="presParOf" srcId="{97B3509C-1292-468A-BB64-66FADC105AB1}" destId="{80687C3D-B796-4A42-B654-387DE9DAB1EF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smtClean="0"/>
            </a:lvl1pPr>
          </a:lstStyle>
          <a:p>
            <a:pPr>
              <a:defRPr/>
            </a:pPr>
            <a:fld id="{51535F33-CC58-491D-B0BD-1D1300358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7113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3E8A1-0431-44AC-8A49-916F7A57D684}" type="datetimeFigureOut">
              <a:rPr lang="en-US" smtClean="0"/>
              <a:pPr/>
              <a:t>3/12/2016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28AF-EE36-43E6-87CE-7513D98ABE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348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102A0-5858-4156-97F9-95EB9894D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624EB-A627-483C-9A65-0E6D65AC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FF379-829B-4FBF-86C9-457F5FDCE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9AC7E-3A63-49C4-BB07-C52D818C2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BB40-FEB7-4925-9A92-E549652C7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793E1-3203-476E-B99F-ECF45056D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D349A-1C6C-413E-92D5-636708B8C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EC11B-4204-479A-8766-1B47899B6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14C1A-D34F-4AA0-B871-F88392016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411C6-9D08-4FB7-ABFB-D75357EFC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1" hangingPunct="1"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1" hangingPunct="1"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84DB3-441A-4EBA-AC2F-72BAD87ED5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1" hangingPunct="1"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1" hangingPunct="1"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87D7F1E2-724A-44DB-8628-C9E0D12561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1" r:id="rId2"/>
    <p:sldLayoutId id="214748371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11" r:id="rId9"/>
    <p:sldLayoutId id="2147483707" r:id="rId10"/>
    <p:sldLayoutId id="2147483708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81000" y="-887294"/>
            <a:ext cx="8305800" cy="3505200"/>
          </a:xfrm>
        </p:spPr>
        <p:txBody>
          <a:bodyPr/>
          <a:lstStyle/>
          <a:p>
            <a:pPr algn="ctr"/>
            <a:r>
              <a:rPr lang="en-US" altLang="en-US" sz="3600" dirty="0" smtClean="0"/>
              <a:t>Environment and Development: </a:t>
            </a:r>
            <a:r>
              <a:rPr lang="en-US" altLang="en-US" sz="3600" dirty="0"/>
              <a:t>A Political Ecology Understanding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&amp;</a:t>
            </a:r>
            <a:br>
              <a:rPr lang="en-US" altLang="en-US" sz="3600" dirty="0" smtClean="0"/>
            </a:br>
            <a:r>
              <a:rPr lang="en-US" altLang="en-US" sz="3600" dirty="0" smtClean="0"/>
              <a:t>Case of </a:t>
            </a:r>
            <a:r>
              <a:rPr lang="en-US" altLang="en-US" sz="3600" dirty="0" err="1" smtClean="0"/>
              <a:t>Vembanad</a:t>
            </a:r>
            <a:r>
              <a:rPr lang="en-US" altLang="en-US" sz="3600" dirty="0" smtClean="0"/>
              <a:t> Lake</a:t>
            </a:r>
            <a:endParaRPr lang="en-IN" altLang="en-US" sz="3600" dirty="0" smtClean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2133600" y="4876800"/>
            <a:ext cx="6400800" cy="1752600"/>
          </a:xfrm>
        </p:spPr>
        <p:txBody>
          <a:bodyPr/>
          <a:lstStyle/>
          <a:p>
            <a:r>
              <a:rPr lang="en-IN" altLang="en-US" smtClean="0"/>
              <a:t>NC Narayanan</a:t>
            </a:r>
          </a:p>
          <a:p>
            <a:r>
              <a:rPr lang="en-IN" altLang="en-US" smtClean="0"/>
              <a:t>IIT Bombay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3925" y="2603121"/>
            <a:ext cx="3505200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959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Sustainable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937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sz="4000" dirty="0" smtClean="0">
                <a:solidFill>
                  <a:srgbClr val="339933"/>
                </a:solidFill>
              </a:rPr>
              <a:t>Sustainable Development</a:t>
            </a:r>
            <a:br>
              <a:rPr lang="en-GB" sz="4000" dirty="0" smtClean="0">
                <a:solidFill>
                  <a:srgbClr val="339933"/>
                </a:solidFill>
              </a:rPr>
            </a:br>
            <a:r>
              <a:rPr lang="en-GB" sz="4000" dirty="0" smtClean="0">
                <a:solidFill>
                  <a:srgbClr val="339933"/>
                </a:solidFill>
              </a:rPr>
              <a:t>&amp;Conflicts Within</a:t>
            </a:r>
            <a:endParaRPr lang="en-US" sz="4000" dirty="0" smtClean="0">
              <a:solidFill>
                <a:srgbClr val="339933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SD: Satisfying needs of present without compromising the ability of future generations to satisfy theirs.</a:t>
            </a:r>
          </a:p>
          <a:p>
            <a:endParaRPr lang="en-GB" dirty="0"/>
          </a:p>
          <a:p>
            <a:r>
              <a:rPr lang="en-GB" dirty="0" smtClean="0"/>
              <a:t>“What” Needs? “</a:t>
            </a:r>
            <a:r>
              <a:rPr lang="en-GB" dirty="0" err="1" smtClean="0"/>
              <a:t>Whose”Needs</a:t>
            </a:r>
            <a:r>
              <a:rPr lang="en-GB" dirty="0" smtClean="0"/>
              <a:t>?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r>
              <a:rPr lang="en-GB" dirty="0" smtClean="0"/>
              <a:t>Between:</a:t>
            </a:r>
          </a:p>
          <a:p>
            <a:pPr eaLnBrk="1" hangingPunct="1"/>
            <a:r>
              <a:rPr lang="en-GB" dirty="0" smtClean="0"/>
              <a:t>the present and future generations</a:t>
            </a:r>
          </a:p>
          <a:p>
            <a:pPr eaLnBrk="1" hangingPunct="1"/>
            <a:r>
              <a:rPr lang="en-GB" dirty="0" smtClean="0"/>
              <a:t>human well-being and the protection of nature</a:t>
            </a:r>
          </a:p>
          <a:p>
            <a:pPr eaLnBrk="1" hangingPunct="1"/>
            <a:r>
              <a:rPr lang="en-GB" dirty="0" smtClean="0"/>
              <a:t>the poor and rich</a:t>
            </a:r>
          </a:p>
          <a:p>
            <a:pPr eaLnBrk="1" hangingPunct="1"/>
            <a:r>
              <a:rPr lang="en-GB" dirty="0" smtClean="0"/>
              <a:t>a local and a global focus: </a:t>
            </a:r>
            <a:r>
              <a:rPr lang="en-US" dirty="0" smtClean="0"/>
              <a:t>‘Here’ and ‘Elsewhere’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3442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219200"/>
          </a:xfrm>
        </p:spPr>
        <p:txBody>
          <a:bodyPr/>
          <a:lstStyle/>
          <a:p>
            <a:r>
              <a:rPr lang="en-GB" altLang="en-US" sz="2800" b="1" smtClean="0">
                <a:solidFill>
                  <a:srgbClr val="339933"/>
                </a:solidFill>
              </a:rPr>
              <a:t>Importing Wealth and Exporting Un sustainability: Case of Netherlands</a:t>
            </a:r>
            <a:r>
              <a:rPr lang="en-GB" altLang="en-US" sz="2800" smtClean="0"/>
              <a:t/>
            </a:r>
            <a:br>
              <a:rPr lang="en-GB" altLang="en-US" sz="2800" smtClean="0"/>
            </a:br>
            <a:endParaRPr lang="en-US" altLang="en-US" sz="280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0960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2400" dirty="0" smtClean="0"/>
          </a:p>
          <a:p>
            <a:pPr>
              <a:lnSpc>
                <a:spcPct val="80000"/>
              </a:lnSpc>
            </a:pPr>
            <a:endParaRPr lang="en-GB" altLang="en-US" sz="2400" dirty="0" smtClean="0"/>
          </a:p>
          <a:p>
            <a:pPr>
              <a:lnSpc>
                <a:spcPct val="80000"/>
              </a:lnSpc>
            </a:pPr>
            <a:r>
              <a:rPr lang="en-GB" altLang="en-US" sz="2400" dirty="0" smtClean="0"/>
              <a:t>Largest per capita consumer of </a:t>
            </a:r>
            <a:r>
              <a:rPr lang="en-GB" altLang="en-US" sz="2400" dirty="0" smtClean="0">
                <a:solidFill>
                  <a:srgbClr val="FF0066"/>
                </a:solidFill>
              </a:rPr>
              <a:t>tropical timber</a:t>
            </a:r>
            <a:r>
              <a:rPr lang="en-GB" altLang="en-US" sz="2400" dirty="0" smtClean="0"/>
              <a:t> in the world: 1,112,000 m3 in 1999. Out of this 50% is originating from illegal logging. </a:t>
            </a:r>
          </a:p>
          <a:p>
            <a:pPr>
              <a:lnSpc>
                <a:spcPct val="80000"/>
              </a:lnSpc>
            </a:pPr>
            <a:endParaRPr lang="en-GB" altLang="en-US" sz="2400" dirty="0" smtClean="0"/>
          </a:p>
          <a:p>
            <a:pPr>
              <a:lnSpc>
                <a:spcPct val="80000"/>
              </a:lnSpc>
            </a:pPr>
            <a:r>
              <a:rPr lang="en-GB" altLang="en-US" sz="2400" dirty="0" smtClean="0">
                <a:solidFill>
                  <a:srgbClr val="FF0066"/>
                </a:solidFill>
              </a:rPr>
              <a:t>Fodder import</a:t>
            </a:r>
            <a:r>
              <a:rPr lang="en-GB" altLang="en-US" sz="2400" dirty="0" smtClean="0"/>
              <a:t>: To feed 13 million pigs, 4 million cattle and over 100 million chickens: </a:t>
            </a:r>
          </a:p>
          <a:p>
            <a:pPr>
              <a:lnSpc>
                <a:spcPct val="80000"/>
              </a:lnSpc>
            </a:pPr>
            <a:r>
              <a:rPr lang="en-GB" altLang="en-US" sz="2400" dirty="0" smtClean="0">
                <a:solidFill>
                  <a:srgbClr val="FF0066"/>
                </a:solidFill>
              </a:rPr>
              <a:t>International transfer of nutrients</a:t>
            </a:r>
            <a:r>
              <a:rPr lang="en-GB" altLang="en-US" sz="2400" dirty="0" smtClean="0"/>
              <a:t>: soya bean from Brazil by deforestation in Amazon. Capital-intensive production: give little benefits for the peasants. </a:t>
            </a:r>
          </a:p>
          <a:p>
            <a:pPr>
              <a:lnSpc>
                <a:spcPct val="80000"/>
              </a:lnSpc>
            </a:pPr>
            <a:r>
              <a:rPr lang="en-GB" altLang="en-US" sz="2400" dirty="0" smtClean="0">
                <a:solidFill>
                  <a:srgbClr val="FF0066"/>
                </a:solidFill>
              </a:rPr>
              <a:t>Import of oil palm</a:t>
            </a:r>
            <a:r>
              <a:rPr lang="en-GB" altLang="en-US" sz="2400" dirty="0" smtClean="0"/>
              <a:t> from Indonesia 1.5 million tonnes-- heavy deforestation including forest fires by companies. In 12 years (1985-97), 17 million ha of tropical forests have been lost, equivalent to 25% of the total Indonesian forest cover in 1985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alt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2400" dirty="0" smtClean="0"/>
              <a:t>Source: Compiled from IUCN (2002)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0996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r>
              <a:rPr lang="en-GB" altLang="en-US" sz="1800" b="1" smtClean="0">
                <a:solidFill>
                  <a:srgbClr val="339933"/>
                </a:solidFill>
              </a:rPr>
              <a:t>Importing Wealth and Exporting Un sustainability: Case of Netherlands</a:t>
            </a:r>
            <a:endParaRPr lang="en-US" altLang="en-US" sz="1800" b="1" smtClean="0">
              <a:solidFill>
                <a:srgbClr val="339933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86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smtClean="0"/>
              <a:t>500 million kg of</a:t>
            </a:r>
            <a:r>
              <a:rPr lang="en-GB" altLang="en-US" sz="2400" smtClean="0">
                <a:solidFill>
                  <a:srgbClr val="FF0066"/>
                </a:solidFill>
              </a:rPr>
              <a:t> fish land in NL</a:t>
            </a:r>
            <a:r>
              <a:rPr lang="en-GB" altLang="en-US" sz="2400" smtClean="0"/>
              <a:t>, out of which </a:t>
            </a:r>
            <a:r>
              <a:rPr lang="en-GB" altLang="en-US" sz="2400" smtClean="0">
                <a:solidFill>
                  <a:srgbClr val="FF0066"/>
                </a:solidFill>
              </a:rPr>
              <a:t>90% is exported</a:t>
            </a:r>
            <a:r>
              <a:rPr lang="en-GB" altLang="en-US" sz="2400" smtClean="0"/>
              <a:t>., especially from west Africa.: Over exploitation of the seas by foreign fleets seriously threatens the marine ecosystems, drive local populations into </a:t>
            </a:r>
            <a:r>
              <a:rPr lang="en-GB" altLang="en-US" sz="2400" smtClean="0">
                <a:solidFill>
                  <a:srgbClr val="FF0066"/>
                </a:solidFill>
              </a:rPr>
              <a:t>malnutrition and poverty and leads to serious loss of biodiversity</a:t>
            </a:r>
          </a:p>
          <a:p>
            <a:pPr>
              <a:lnSpc>
                <a:spcPct val="90000"/>
              </a:lnSpc>
            </a:pPr>
            <a:r>
              <a:rPr lang="en-GB" altLang="en-US" sz="2400" smtClean="0"/>
              <a:t>NL </a:t>
            </a:r>
            <a:r>
              <a:rPr lang="en-GB" altLang="en-US" sz="2400" smtClean="0">
                <a:solidFill>
                  <a:srgbClr val="FF0066"/>
                </a:solidFill>
              </a:rPr>
              <a:t>imports</a:t>
            </a:r>
            <a:r>
              <a:rPr lang="en-GB" altLang="en-US" sz="2400" smtClean="0"/>
              <a:t> 20,000 tonnes of </a:t>
            </a:r>
            <a:r>
              <a:rPr lang="en-GB" altLang="en-US" sz="2400" smtClean="0">
                <a:solidFill>
                  <a:srgbClr val="FF0066"/>
                </a:solidFill>
              </a:rPr>
              <a:t>shrimp</a:t>
            </a:r>
            <a:r>
              <a:rPr lang="en-GB" altLang="en-US" sz="2400" smtClean="0"/>
              <a:t> annually for processing and export: destroyed wetland, converted paddy fields and </a:t>
            </a:r>
            <a:r>
              <a:rPr lang="en-GB" altLang="en-US" sz="2400" smtClean="0">
                <a:solidFill>
                  <a:srgbClr val="FF0066"/>
                </a:solidFill>
              </a:rPr>
              <a:t>damaged the coastal areas</a:t>
            </a:r>
            <a:r>
              <a:rPr lang="en-GB" altLang="en-US" sz="2400" smtClean="0"/>
              <a:t> in countries in Asia, South America and Africa.</a:t>
            </a:r>
          </a:p>
          <a:p>
            <a:pPr>
              <a:lnSpc>
                <a:spcPct val="90000"/>
              </a:lnSpc>
            </a:pPr>
            <a:r>
              <a:rPr lang="en-GB" altLang="en-US" sz="2400" smtClean="0">
                <a:solidFill>
                  <a:srgbClr val="FF0066"/>
                </a:solidFill>
              </a:rPr>
              <a:t>Imports of oil, coal, gas and electricity</a:t>
            </a:r>
            <a:r>
              <a:rPr lang="en-GB" altLang="en-US" sz="2400" smtClean="0"/>
              <a:t> increased 23% during 1995-2000. About 50% of this is used for export purposes. The heavy chemical and metal industries as well as agriculture and transport sectors are especially energy intensive.</a:t>
            </a:r>
          </a:p>
          <a:p>
            <a:pPr>
              <a:lnSpc>
                <a:spcPct val="90000"/>
              </a:lnSpc>
            </a:pPr>
            <a:r>
              <a:rPr lang="en-GB" altLang="en-US" sz="2400" smtClean="0"/>
              <a:t>NL </a:t>
            </a:r>
            <a:r>
              <a:rPr lang="en-GB" altLang="en-US" sz="2400" smtClean="0">
                <a:solidFill>
                  <a:srgbClr val="FF0066"/>
                </a:solidFill>
              </a:rPr>
              <a:t>exports</a:t>
            </a:r>
            <a:r>
              <a:rPr lang="en-GB" altLang="en-US" sz="2400" smtClean="0"/>
              <a:t> large amounts of </a:t>
            </a:r>
            <a:r>
              <a:rPr lang="en-GB" altLang="en-US" sz="2400" smtClean="0">
                <a:solidFill>
                  <a:srgbClr val="FF0066"/>
                </a:solidFill>
              </a:rPr>
              <a:t>pesticides and chemical wastes</a:t>
            </a:r>
            <a:r>
              <a:rPr lang="en-GB" altLang="en-US" sz="2400" smtClean="0"/>
              <a:t> to developing countries</a:t>
            </a:r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xmlns="" val="120975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smtClean="0">
                <a:solidFill>
                  <a:srgbClr val="FF3300"/>
                </a:solidFill>
                <a:latin typeface="Tahoma" pitchFamily="34" charset="0"/>
              </a:rPr>
              <a:t>Dimensions of Development</a:t>
            </a:r>
            <a:br>
              <a:rPr lang="en-US" sz="2800" b="1" smtClean="0">
                <a:solidFill>
                  <a:srgbClr val="FF3300"/>
                </a:solidFill>
                <a:latin typeface="Tahoma" pitchFamily="34" charset="0"/>
              </a:rPr>
            </a:br>
            <a:r>
              <a:rPr lang="en-US" sz="2400" smtClean="0">
                <a:solidFill>
                  <a:srgbClr val="FF3300"/>
                </a:solidFill>
                <a:latin typeface="Tahoma" pitchFamily="34" charset="0"/>
              </a:rPr>
              <a:t/>
            </a:r>
            <a:br>
              <a:rPr lang="en-US" sz="2400" smtClean="0">
                <a:solidFill>
                  <a:srgbClr val="FF3300"/>
                </a:solidFill>
                <a:latin typeface="Tahoma" pitchFamily="34" charset="0"/>
              </a:rPr>
            </a:br>
            <a:endParaRPr lang="en-US" sz="2400" smtClean="0">
              <a:solidFill>
                <a:srgbClr val="FF3300"/>
              </a:solidFill>
              <a:latin typeface="Tahoma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029200"/>
            <a:ext cx="7772400" cy="4114800"/>
          </a:xfrm>
        </p:spPr>
        <p:txBody>
          <a:bodyPr/>
          <a:lstStyle/>
          <a:p>
            <a:pPr eaLnBrk="1" hangingPunct="1"/>
            <a:endParaRPr lang="en-US" sz="1800" smtClean="0">
              <a:solidFill>
                <a:srgbClr val="FF3300"/>
              </a:solidFill>
              <a:latin typeface="Tahoma" pitchFamily="34" charset="0"/>
            </a:endParaRPr>
          </a:p>
          <a:p>
            <a:pPr eaLnBrk="1" hangingPunct="1"/>
            <a:endParaRPr lang="en-US" sz="1800" smtClean="0">
              <a:solidFill>
                <a:srgbClr val="FF3300"/>
              </a:solidFill>
              <a:latin typeface="Tahoma" pitchFamily="34" charset="0"/>
            </a:endParaRPr>
          </a:p>
          <a:p>
            <a:pPr eaLnBrk="1" hangingPunct="1"/>
            <a:r>
              <a:rPr lang="en-US" sz="1800" smtClean="0">
                <a:solidFill>
                  <a:srgbClr val="FF3300"/>
                </a:solidFill>
                <a:latin typeface="Tahoma" pitchFamily="34" charset="0"/>
              </a:rPr>
              <a:t>SD: Field of Sustainable Development</a:t>
            </a:r>
            <a:br>
              <a:rPr lang="en-US" sz="1800" smtClean="0">
                <a:solidFill>
                  <a:srgbClr val="FF3300"/>
                </a:solidFill>
                <a:latin typeface="Tahoma" pitchFamily="34" charset="0"/>
              </a:rPr>
            </a:br>
            <a:endParaRPr lang="en-US" sz="1800" smtClean="0">
              <a:solidFill>
                <a:srgbClr val="FF3300"/>
              </a:solidFill>
              <a:latin typeface="Tahoma" pitchFamily="34" charset="0"/>
            </a:endParaRPr>
          </a:p>
          <a:p>
            <a:pPr eaLnBrk="1" hangingPunct="1"/>
            <a:endParaRPr lang="en-US" smtClean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479925" y="3292475"/>
            <a:ext cx="184150" cy="2746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120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09800" y="1981200"/>
            <a:ext cx="3324225" cy="3030538"/>
            <a:chOff x="3405" y="3114"/>
            <a:chExt cx="5235" cy="4774"/>
          </a:xfrm>
        </p:grpSpPr>
        <p:sp>
          <p:nvSpPr>
            <p:cNvPr id="12298" name="Line 6"/>
            <p:cNvSpPr>
              <a:spLocks noChangeShapeType="1"/>
            </p:cNvSpPr>
            <p:nvPr/>
          </p:nvSpPr>
          <p:spPr bwMode="auto">
            <a:xfrm>
              <a:off x="3456" y="6840"/>
              <a:ext cx="5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405" y="3114"/>
              <a:ext cx="5184" cy="4774"/>
              <a:chOff x="3405" y="3114"/>
              <a:chExt cx="5184" cy="4774"/>
            </a:xfrm>
          </p:grpSpPr>
          <p:sp>
            <p:nvSpPr>
              <p:cNvPr id="12300" name="Oval 8"/>
              <p:cNvSpPr>
                <a:spLocks noChangeArrowheads="1"/>
              </p:cNvSpPr>
              <p:nvPr/>
            </p:nvSpPr>
            <p:spPr bwMode="auto">
              <a:xfrm>
                <a:off x="3744" y="4864"/>
                <a:ext cx="4320" cy="3024"/>
              </a:xfrm>
              <a:prstGeom prst="ellipse">
                <a:avLst/>
              </a:prstGeom>
              <a:solidFill>
                <a:srgbClr val="FFFFFF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887400" prstMaterial="legacyWirefram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pPr eaLnBrk="0" hangingPunct="0"/>
                <a:endParaRPr lang="en-US" sz="1200"/>
              </a:p>
              <a:p>
                <a:pPr eaLnBrk="0" hangingPunct="0"/>
                <a:endParaRPr lang="en-US" sz="1200"/>
              </a:p>
              <a:p>
                <a:pPr eaLnBrk="0" hangingPunct="0"/>
                <a:endParaRPr lang="en-US" sz="1200"/>
              </a:p>
              <a:p>
                <a:pPr eaLnBrk="0" hangingPunct="0"/>
                <a:endParaRPr lang="en-US" sz="1200"/>
              </a:p>
              <a:p>
                <a:r>
                  <a:rPr lang="en-US"/>
                  <a:t> </a:t>
                </a:r>
              </a:p>
              <a:p>
                <a:pPr eaLnBrk="0" hangingPunct="0"/>
                <a:endParaRPr lang="en-US" sz="1200"/>
              </a:p>
              <a:p>
                <a:pPr eaLnBrk="0" hangingPunct="0"/>
                <a:endParaRPr lang="en-US" sz="1200"/>
              </a:p>
              <a:p>
                <a:pPr eaLnBrk="0" hangingPunct="0"/>
                <a:endParaRPr lang="en-US"/>
              </a:p>
            </p:txBody>
          </p:sp>
          <p:sp>
            <p:nvSpPr>
              <p:cNvPr id="12301" name="Oval 9"/>
              <p:cNvSpPr>
                <a:spLocks noChangeArrowheads="1"/>
              </p:cNvSpPr>
              <p:nvPr/>
            </p:nvSpPr>
            <p:spPr bwMode="auto">
              <a:xfrm>
                <a:off x="5184" y="5006"/>
                <a:ext cx="1197" cy="8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nl-NL" sz="2000"/>
                  <a:t>SD</a:t>
                </a:r>
              </a:p>
            </p:txBody>
          </p:sp>
          <p:sp>
            <p:nvSpPr>
              <p:cNvPr id="12302" name="Line 10"/>
              <p:cNvSpPr>
                <a:spLocks noChangeShapeType="1"/>
              </p:cNvSpPr>
              <p:nvPr/>
            </p:nvSpPr>
            <p:spPr bwMode="auto">
              <a:xfrm flipV="1">
                <a:off x="3405" y="3114"/>
                <a:ext cx="2736" cy="38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3" name="Line 11"/>
              <p:cNvSpPr>
                <a:spLocks noChangeShapeType="1"/>
              </p:cNvSpPr>
              <p:nvPr/>
            </p:nvSpPr>
            <p:spPr bwMode="auto">
              <a:xfrm>
                <a:off x="6141" y="3114"/>
                <a:ext cx="2448" cy="38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294" name="Rectangle 12"/>
          <p:cNvSpPr>
            <a:spLocks noChangeArrowheads="1"/>
          </p:cNvSpPr>
          <p:nvPr/>
        </p:nvSpPr>
        <p:spPr bwMode="auto">
          <a:xfrm>
            <a:off x="2819400" y="1524000"/>
            <a:ext cx="2312988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400"/>
              <a:t>ECONOMIC</a:t>
            </a:r>
            <a:endParaRPr lang="en-US" sz="2400"/>
          </a:p>
        </p:txBody>
      </p:sp>
      <p:sp>
        <p:nvSpPr>
          <p:cNvPr id="12295" name="Rectangle 13"/>
          <p:cNvSpPr>
            <a:spLocks noChangeArrowheads="1"/>
          </p:cNvSpPr>
          <p:nvPr/>
        </p:nvSpPr>
        <p:spPr bwMode="auto">
          <a:xfrm>
            <a:off x="2887663" y="4267200"/>
            <a:ext cx="6256337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400"/>
              <a:t>		ENVIORNMENTAL</a:t>
            </a:r>
            <a:endParaRPr lang="en-US" sz="2400"/>
          </a:p>
        </p:txBody>
      </p:sp>
      <p:sp>
        <p:nvSpPr>
          <p:cNvPr id="12296" name="Rectangle 14"/>
          <p:cNvSpPr>
            <a:spLocks noChangeArrowheads="1"/>
          </p:cNvSpPr>
          <p:nvPr/>
        </p:nvSpPr>
        <p:spPr bwMode="auto">
          <a:xfrm>
            <a:off x="-457200" y="4318000"/>
            <a:ext cx="4953000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400" dirty="0" smtClean="0"/>
              <a:t>SOCIAL</a:t>
            </a:r>
            <a:endParaRPr lang="en-US" sz="2400" dirty="0"/>
          </a:p>
        </p:txBody>
      </p:sp>
      <p:sp>
        <p:nvSpPr>
          <p:cNvPr id="12297" name="Rectangle 15"/>
          <p:cNvSpPr>
            <a:spLocks noChangeArrowheads="1"/>
          </p:cNvSpPr>
          <p:nvPr/>
        </p:nvSpPr>
        <p:spPr bwMode="auto">
          <a:xfrm>
            <a:off x="3805238" y="2743200"/>
            <a:ext cx="1533525" cy="51911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/>
              <a:t>POWER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Political Ecology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75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55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>
                <a:solidFill>
                  <a:schemeClr val="tx1"/>
                </a:solidFill>
                <a:latin typeface="Garamond" pitchFamily="18" charset="0"/>
              </a:rPr>
              <a:t>Political Ecology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66166"/>
            <a:ext cx="8229600" cy="50641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Garamond" pitchFamily="18" charset="0"/>
              </a:rPr>
              <a:t>Political Economy</a:t>
            </a:r>
          </a:p>
          <a:p>
            <a:pPr eaLnBrk="1" hangingPunct="1"/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Political Economy to Political Ecology</a:t>
            </a:r>
          </a:p>
          <a:p>
            <a:pPr eaLnBrk="1" hangingPunct="1"/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Nexus of Production Relations</a:t>
            </a:r>
          </a:p>
          <a:p>
            <a:pPr eaLnBrk="1" hangingPunct="1"/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662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pPr algn="ctr" eaLnBrk="1" hangingPunct="1"/>
            <a:r>
              <a:rPr lang="en-US" altLang="en-US" sz="3400" b="1" dirty="0" smtClean="0">
                <a:latin typeface="Garamond" pitchFamily="18" charset="0"/>
              </a:rPr>
              <a:t>Political Economy: Agrarian Studies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Garamond" pitchFamily="18" charset="0"/>
              </a:rPr>
              <a:t>People-People Relations  and not only People-Nature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Garamond" pitchFamily="18" charset="0"/>
              </a:rPr>
              <a:t>Unequal access to land &amp; agricultural inputs 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Garamond" pitchFamily="18" charset="0"/>
              </a:rPr>
              <a:t>Agrarian change: </a:t>
            </a:r>
            <a:r>
              <a:rPr lang="en-US" altLang="en-US" dirty="0" err="1" smtClean="0">
                <a:latin typeface="Garamond" pitchFamily="18" charset="0"/>
              </a:rPr>
              <a:t>commercialisation</a:t>
            </a:r>
            <a:r>
              <a:rPr lang="en-US" altLang="en-US" dirty="0" smtClean="0">
                <a:latin typeface="Garamond" pitchFamily="18" charset="0"/>
              </a:rPr>
              <a:t>, accumulation, differentiation 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Garamond" pitchFamily="18" charset="0"/>
              </a:rPr>
              <a:t>These relations directly or indirectly affect land using decisions &amp; lead to environmental degradation. 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Garamond" pitchFamily="18" charset="0"/>
              </a:rPr>
              <a:t>Involve identification of different economic interests. </a:t>
            </a:r>
          </a:p>
        </p:txBody>
      </p:sp>
    </p:spTree>
    <p:extLst>
      <p:ext uri="{BB962C8B-B14F-4D97-AF65-F5344CB8AC3E}">
        <p14:creationId xmlns:p14="http://schemas.microsoft.com/office/powerpoint/2010/main" xmlns="" val="11642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en-US" altLang="en-US" b="1" smtClean="0"/>
              <a:t>Surplus Extraction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144000" cy="5791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Garamond" pitchFamily="18" charset="0"/>
              </a:rPr>
              <a:t>By government/land lords – to finance their conspicuous consumption and military aristocracy. </a:t>
            </a: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Was Socialist experience different?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Pressure on production – Green Revolution/ </a:t>
            </a:r>
            <a:r>
              <a:rPr lang="en-US" altLang="en-US" dirty="0" err="1" smtClean="0">
                <a:latin typeface="Garamond" pitchFamily="18" charset="0"/>
              </a:rPr>
              <a:t>Industraial</a:t>
            </a:r>
            <a:r>
              <a:rPr lang="en-US" altLang="en-US" dirty="0" smtClean="0">
                <a:latin typeface="Garamond" pitchFamily="18" charset="0"/>
              </a:rPr>
              <a:t>. </a:t>
            </a:r>
            <a:r>
              <a:rPr lang="en-US" altLang="en-US" dirty="0" err="1" smtClean="0">
                <a:latin typeface="Garamond" pitchFamily="18" charset="0"/>
              </a:rPr>
              <a:t>Agrl</a:t>
            </a:r>
            <a:r>
              <a:rPr lang="en-US" altLang="en-US" dirty="0" smtClean="0">
                <a:latin typeface="Garamond" pitchFamily="18" charset="0"/>
              </a:rPr>
              <a:t>.</a:t>
            </a:r>
          </a:p>
          <a:p>
            <a:pPr eaLnBrk="1" hangingPunct="1"/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Simple reproduction squeeze – deterioration of terms of trade between </a:t>
            </a:r>
            <a:r>
              <a:rPr lang="en-US" altLang="en-US" dirty="0" err="1" smtClean="0">
                <a:latin typeface="Garamond" pitchFamily="18" charset="0"/>
              </a:rPr>
              <a:t>purcased</a:t>
            </a:r>
            <a:r>
              <a:rPr lang="en-US" altLang="en-US" dirty="0" smtClean="0">
                <a:latin typeface="Garamond" pitchFamily="18" charset="0"/>
              </a:rPr>
              <a:t> inputs (from industry) and price of commodities sold by farmers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>
                <a:latin typeface="Garamond" pitchFamily="18" charset="0"/>
              </a:rPr>
              <a:t>Who produces, who controls exchange, Who </a:t>
            </a:r>
            <a:r>
              <a:rPr lang="en-US" altLang="en-US" sz="2400" dirty="0">
                <a:latin typeface="Garamond" pitchFamily="18" charset="0"/>
              </a:rPr>
              <a:t>appropriate </a:t>
            </a:r>
            <a:r>
              <a:rPr lang="en-US" altLang="en-US" sz="2400" dirty="0" smtClean="0">
                <a:latin typeface="Garamond" pitchFamily="18" charset="0"/>
              </a:rPr>
              <a:t>surplus?</a:t>
            </a:r>
            <a:endParaRPr lang="en-US" altLang="en-US" sz="2400" dirty="0">
              <a:latin typeface="Garamond" pitchFamily="18" charset="0"/>
            </a:endParaRPr>
          </a:p>
          <a:p>
            <a:pPr eaLnBrk="1" hangingPunct="1"/>
            <a:endParaRPr lang="en-US" altLang="en-US" dirty="0" smtClean="0">
              <a:latin typeface="Garamond" pitchFamily="18" charset="0"/>
            </a:endParaRPr>
          </a:p>
          <a:p>
            <a:pPr eaLnBrk="1" hangingPunct="1"/>
            <a:r>
              <a:rPr lang="en-US" altLang="en-US" dirty="0" smtClean="0">
                <a:latin typeface="Garamond" pitchFamily="18" charset="0"/>
              </a:rPr>
              <a:t>Leads to exhaustion of land/</a:t>
            </a:r>
            <a:r>
              <a:rPr lang="en-US" altLang="en-US" dirty="0" err="1" smtClean="0">
                <a:latin typeface="Garamond" pitchFamily="18" charset="0"/>
              </a:rPr>
              <a:t>labour</a:t>
            </a:r>
            <a:r>
              <a:rPr lang="en-US" altLang="en-US" dirty="0" smtClean="0">
                <a:latin typeface="Garamond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4094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3400" b="1" smtClean="0">
                <a:latin typeface="Garamond" pitchFamily="18" charset="0"/>
              </a:rPr>
              <a:t>Confluence of political economy and political ecology</a:t>
            </a:r>
            <a:r>
              <a:rPr lang="en-GB" altLang="en-US" sz="3400" smtClean="0">
                <a:latin typeface="Garamond" pitchFamily="18" charset="0"/>
              </a:rPr>
              <a:t/>
            </a:r>
            <a:br>
              <a:rPr lang="en-GB" altLang="en-US" sz="3400" smtClean="0">
                <a:latin typeface="Garamond" pitchFamily="18" charset="0"/>
              </a:rPr>
            </a:br>
            <a:endParaRPr lang="en-US" altLang="en-US" sz="3400" smtClean="0">
              <a:latin typeface="Garamond" pitchFamily="18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 smtClean="0">
                <a:latin typeface="Garamond" pitchFamily="18" charset="0"/>
              </a:rPr>
              <a:t>PE deals with economic distribution conflicts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 smtClean="0">
                <a:latin typeface="Garamond" pitchFamily="18" charset="0"/>
              </a:rPr>
              <a:t>Political ecology: Add Ecological distribution conflicts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Garamond" pitchFamily="18" charset="0"/>
              </a:rPr>
              <a:t>Dependency </a:t>
            </a:r>
            <a:r>
              <a:rPr lang="en-US" altLang="en-US" sz="2800" dirty="0">
                <a:latin typeface="Garamond" pitchFamily="18" charset="0"/>
              </a:rPr>
              <a:t>--‘core-periphery relations’.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Garamond" pitchFamily="18" charset="0"/>
              </a:rPr>
              <a:t>Concept of </a:t>
            </a:r>
            <a:r>
              <a:rPr lang="en-US" altLang="en-US" sz="2800" i="1" dirty="0" smtClean="0">
                <a:latin typeface="Garamond" pitchFamily="18" charset="0"/>
              </a:rPr>
              <a:t>ecologically unequal exchange</a:t>
            </a:r>
            <a:r>
              <a:rPr lang="en-US" altLang="en-US" sz="2800" dirty="0" smtClean="0">
                <a:latin typeface="Garamond" pitchFamily="18" charset="0"/>
              </a:rPr>
              <a:t> -- extractive economies (pressured to exporting primary products). create poverty and ED </a:t>
            </a:r>
            <a:r>
              <a:rPr lang="en-US" altLang="en-US" sz="2800" dirty="0" err="1" smtClean="0">
                <a:latin typeface="Garamond" pitchFamily="18" charset="0"/>
              </a:rPr>
              <a:t>simeltaniously</a:t>
            </a:r>
            <a:r>
              <a:rPr lang="en-US" altLang="en-US" sz="2800" dirty="0" smtClean="0">
                <a:latin typeface="Garamond" pitchFamily="18" charset="0"/>
              </a:rPr>
              <a:t> at the local level.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 smtClean="0">
                <a:latin typeface="Garamond" pitchFamily="18" charset="0"/>
              </a:rPr>
              <a:t>Expansionary </a:t>
            </a:r>
            <a:r>
              <a:rPr lang="en-GB" altLang="en-US" sz="2800" dirty="0">
                <a:latin typeface="Garamond" pitchFamily="18" charset="0"/>
              </a:rPr>
              <a:t>Tendency of </a:t>
            </a:r>
            <a:r>
              <a:rPr lang="en-GB" altLang="en-US" sz="2800" dirty="0" smtClean="0">
                <a:latin typeface="Garamond" pitchFamily="18" charset="0"/>
              </a:rPr>
              <a:t>Capital and </a:t>
            </a:r>
            <a:r>
              <a:rPr lang="en-GB" altLang="en-US" sz="2800" dirty="0">
                <a:latin typeface="Garamond" pitchFamily="18" charset="0"/>
              </a:rPr>
              <a:t>patterns of the (global) capitalist system - </a:t>
            </a:r>
            <a:r>
              <a:rPr lang="nl-NL" altLang="en-US" sz="2800" dirty="0">
                <a:latin typeface="Garamond" pitchFamily="18" charset="0"/>
              </a:rPr>
              <a:t>	</a:t>
            </a:r>
            <a:r>
              <a:rPr lang="nl-NL" altLang="en-US" sz="2400" dirty="0">
                <a:latin typeface="Garamond" pitchFamily="18" charset="0"/>
              </a:rPr>
              <a:t>E.g.Logging, mining, fishing, contract farming </a:t>
            </a:r>
            <a:endParaRPr lang="en-US" altLang="en-US" sz="2400" dirty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748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Today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Ethical and Political Economic Critique of Western Industrial Model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Sustainable Development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Political Economy to Political Ecology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Illustration through Case of Lake </a:t>
            </a:r>
            <a:r>
              <a:rPr lang="en-US" altLang="en-US" dirty="0" err="1" smtClean="0"/>
              <a:t>Vembanad</a:t>
            </a:r>
            <a:r>
              <a:rPr lang="en-US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73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3400" b="1" smtClean="0">
                <a:latin typeface="Garamond" pitchFamily="18" charset="0"/>
              </a:rPr>
              <a:t>NRP – Nexus of Production Relations</a:t>
            </a:r>
            <a:r>
              <a:rPr lang="en-US" altLang="en-US" sz="3400" b="1" smtClean="0"/>
              <a:t/>
            </a:r>
            <a:br>
              <a:rPr lang="en-US" altLang="en-US" sz="3400" b="1" smtClean="0"/>
            </a:br>
            <a:endParaRPr lang="en-US" altLang="en-US" sz="3400" b="1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Garamond" pitchFamily="18" charset="0"/>
              </a:rPr>
              <a:t>Social  relations  of production--ownership of means of production.</a:t>
            </a:r>
            <a:r>
              <a:rPr lang="en-US" altLang="en-US" sz="2400" dirty="0" smtClean="0">
                <a:latin typeface="Garamond" pitchFamily="18" charset="0"/>
              </a:rPr>
              <a:t>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 smtClean="0">
                <a:latin typeface="Garamond" pitchFamily="18" charset="0"/>
              </a:rPr>
              <a:t>   GR produced higher yields,  but conferred benefits unequally to different classes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800" dirty="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b="1" dirty="0" smtClean="0">
                <a:latin typeface="Garamond" pitchFamily="18" charset="0"/>
              </a:rPr>
              <a:t>Economic essentialism Challenged &amp; Extended to: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Garamond" pitchFamily="18" charset="0"/>
              </a:rPr>
              <a:t>Cultural  relation of production interaction of production with the way of life (economy vs. culture).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Garamond" pitchFamily="18" charset="0"/>
              </a:rPr>
              <a:t>ERP –ED is more detrimental to eco-systems people.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Garamond" pitchFamily="18" charset="0"/>
              </a:rPr>
              <a:t>ARP – Academic descriptions are not impartial, value-free and non-political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 smtClean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229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algn="ctr" eaLnBrk="1" hangingPunct="1"/>
            <a:r>
              <a:rPr lang="en-US" altLang="en-US" b="1" smtClean="0">
                <a:latin typeface="Garamond" pitchFamily="18" charset="0"/>
              </a:rPr>
              <a:t>Highlights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79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latin typeface="Garamond" pitchFamily="18" charset="0"/>
              </a:rPr>
              <a:t>NRM in historical, socio-economic and political context.  Root cause of ED: class structure and power relations.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latin typeface="Garamond" pitchFamily="18" charset="0"/>
              </a:rPr>
              <a:t>Social relations and NOT society-nature relations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80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latin typeface="Garamond" pitchFamily="18" charset="0"/>
              </a:rPr>
              <a:t>Surplus Extraction &amp; ‘Pressure of production’ leads to – ED &amp; Social marginalistion (NOT “population pressure”)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latin typeface="Garamond" pitchFamily="18" charset="0"/>
              </a:rPr>
              <a:t>Nexus of production relations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800" smtClean="0">
              <a:latin typeface="Garamond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latin typeface="Garamond" pitchFamily="18" charset="0"/>
              </a:rPr>
              <a:t>Environmentalism and struggles  of poor in NPR which can be anti-state as well.</a:t>
            </a:r>
          </a:p>
        </p:txBody>
      </p:sp>
    </p:spTree>
    <p:extLst>
      <p:ext uri="{BB962C8B-B14F-4D97-AF65-F5344CB8AC3E}">
        <p14:creationId xmlns:p14="http://schemas.microsoft.com/office/powerpoint/2010/main" xmlns="" val="1959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447800"/>
            <a:ext cx="8610600" cy="17065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Political Ecology =</a:t>
            </a:r>
            <a:r>
              <a:rPr lang="en-US" altLang="en-US" sz="4400" dirty="0" smtClean="0"/>
              <a:t>Economic Vs Social-Environmental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895600"/>
            <a:ext cx="8229600" cy="4389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Economic Growth leading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to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Twin processes of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Environmental Degradation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 smtClean="0"/>
              <a:t>and Social </a:t>
            </a:r>
            <a:r>
              <a:rPr lang="en-US" altLang="en-US" dirty="0" err="1" smtClean="0"/>
              <a:t>Marginalisation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2332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>
          <a:xfrm>
            <a:off x="468313" y="765175"/>
            <a:ext cx="7772400" cy="1905000"/>
          </a:xfrm>
        </p:spPr>
        <p:txBody>
          <a:bodyPr>
            <a:normAutofit fontScale="90000"/>
          </a:bodyPr>
          <a:lstStyle/>
          <a:p>
            <a:r>
              <a:rPr lang="en-US" altLang="en-US" sz="4800" dirty="0" smtClean="0"/>
              <a:t>Green Revolution to Tourism and Deepening Environmental Crisis in Lake </a:t>
            </a:r>
            <a:r>
              <a:rPr lang="en-US" altLang="en-US" sz="4800" dirty="0" err="1" smtClean="0"/>
              <a:t>Vembanad</a:t>
            </a:r>
            <a:r>
              <a:rPr lang="en-US" altLang="en-US" sz="4800" dirty="0" smtClean="0"/>
              <a:t> </a:t>
            </a:r>
            <a:endParaRPr lang="en-IN" altLang="en-US" sz="4800" dirty="0" smtClean="0"/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028131" y="3429000"/>
            <a:ext cx="6400800" cy="1752600"/>
          </a:xfrm>
        </p:spPr>
        <p:txBody>
          <a:bodyPr>
            <a:normAutofit/>
          </a:bodyPr>
          <a:lstStyle/>
          <a:p>
            <a:pPr algn="l">
              <a:defRPr/>
            </a:pPr>
            <a:endParaRPr lang="en-IN" dirty="0" smtClean="0"/>
          </a:p>
        </p:txBody>
      </p:sp>
      <p:pic>
        <p:nvPicPr>
          <p:cNvPr id="24580" name="Picture 1" descr="AH810E89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19400"/>
            <a:ext cx="51054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405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Structure</a:t>
            </a:r>
            <a:endParaRPr lang="en-I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Rice-Centric Development of Lake </a:t>
            </a:r>
            <a:r>
              <a:rPr lang="en-US" dirty="0" err="1" smtClean="0"/>
              <a:t>Vembanad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Environmental Externalities of Green Revolution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Tourism and its Impacts: Political Economy of Pollution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Learnings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431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571500"/>
            <a:ext cx="6096000" cy="1143000"/>
          </a:xfrm>
        </p:spPr>
        <p:txBody>
          <a:bodyPr/>
          <a:lstStyle/>
          <a:p>
            <a:r>
              <a:rPr lang="en-US" altLang="en-US" sz="3600" dirty="0" smtClean="0"/>
              <a:t>Lake </a:t>
            </a:r>
            <a:r>
              <a:rPr lang="en-US" altLang="en-US" sz="3600" dirty="0" err="1" smtClean="0"/>
              <a:t>Vembanad</a:t>
            </a:r>
            <a:endParaRPr lang="en-US" altLang="en-US" sz="36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908050"/>
            <a:ext cx="8305800" cy="5051425"/>
          </a:xfrm>
        </p:spPr>
        <p:txBody>
          <a:bodyPr/>
          <a:lstStyle/>
          <a:p>
            <a:r>
              <a:rPr lang="en-US" altLang="en-US" sz="2400" dirty="0" smtClean="0"/>
              <a:t>Largest body of brackish water in South India:  </a:t>
            </a:r>
            <a:r>
              <a:rPr lang="en-IN" altLang="en-US" sz="2400" dirty="0" smtClean="0"/>
              <a:t>covers an area of over 1512 km-- approximately 4% of Kerala</a:t>
            </a:r>
          </a:p>
          <a:p>
            <a:r>
              <a:rPr lang="en-US" altLang="en-US" sz="2400" dirty="0" smtClean="0"/>
              <a:t>Water and rich silt via four rivers from the east.</a:t>
            </a:r>
          </a:p>
          <a:p>
            <a:r>
              <a:rPr lang="en-US" altLang="en-US" sz="2400" dirty="0" smtClean="0"/>
              <a:t>Tidal influence from the Arabian Sea.</a:t>
            </a:r>
          </a:p>
          <a:p>
            <a:r>
              <a:rPr lang="en-US" altLang="en-US" sz="2400" dirty="0" smtClean="0"/>
              <a:t>Rice cultivation and flood control initially by private </a:t>
            </a:r>
            <a:r>
              <a:rPr lang="en-US" altLang="en-US" sz="2400" dirty="0"/>
              <a:t>farmers: ‘Wasteland reclamation’  and enclosure of commons</a:t>
            </a:r>
          </a:p>
          <a:p>
            <a:r>
              <a:rPr lang="en-US" altLang="en-US" sz="2400" dirty="0" smtClean="0"/>
              <a:t>II </a:t>
            </a:r>
            <a:r>
              <a:rPr lang="en-US" altLang="en-US" sz="2400" dirty="0"/>
              <a:t>World War - constriction of rice </a:t>
            </a:r>
            <a:r>
              <a:rPr lang="en-US" altLang="en-US" sz="2400" dirty="0" smtClean="0"/>
              <a:t>supplies</a:t>
            </a:r>
          </a:p>
          <a:p>
            <a:r>
              <a:rPr lang="en-US" altLang="en-US" sz="2400" dirty="0"/>
              <a:t>Evolved into a ‘rice bowl’ controlled by powerful landowner interests with State support.</a:t>
            </a:r>
          </a:p>
          <a:p>
            <a:r>
              <a:rPr lang="en-US" altLang="en-US" sz="2400" dirty="0" smtClean="0"/>
              <a:t>1970s-</a:t>
            </a:r>
            <a:r>
              <a:rPr lang="en-US" altLang="en-US" sz="2400" dirty="0"/>
              <a:t>-‘Green Revolution’: HYV, </a:t>
            </a:r>
            <a:r>
              <a:rPr lang="en-US" altLang="en-US" sz="2400" dirty="0" err="1"/>
              <a:t>fertilisers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pesticides</a:t>
            </a:r>
          </a:p>
          <a:p>
            <a:r>
              <a:rPr lang="en-US" altLang="en-US" sz="2400" dirty="0" smtClean="0"/>
              <a:t>Need for Double Cropping &amp; Two Engineering Interventions</a:t>
            </a:r>
            <a:endParaRPr lang="en-US" altLang="en-US" sz="2400" dirty="0"/>
          </a:p>
          <a:p>
            <a:endParaRPr lang="en-US" altLang="en-US" sz="2400" dirty="0" smtClean="0"/>
          </a:p>
          <a:p>
            <a:pPr>
              <a:buFont typeface="Monotype Sorts"/>
              <a:buNone/>
            </a:pPr>
            <a:endParaRPr lang="en-US" altLang="en-US" sz="1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endParaRPr lang="en-AU" altLang="en-US" sz="1800" dirty="0" smtClean="0"/>
          </a:p>
          <a:p>
            <a:endParaRPr lang="en-AU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300877841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8610600" cy="725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559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692150"/>
            <a:ext cx="6985000" cy="5762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smtClean="0"/>
              <a:t>Rice fields below sea level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844675"/>
            <a:ext cx="6096000" cy="4114800"/>
          </a:xfrm>
        </p:spPr>
        <p:txBody>
          <a:bodyPr/>
          <a:lstStyle/>
          <a:p>
            <a:endParaRPr lang="en-US" altLang="en-US" sz="1800" smtClean="0"/>
          </a:p>
          <a:p>
            <a:endParaRPr lang="en-US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</p:txBody>
      </p:sp>
      <p:pic>
        <p:nvPicPr>
          <p:cNvPr id="29700" name="Picture 1" descr="IMG_854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3534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467281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908050"/>
            <a:ext cx="7200900" cy="5762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smtClean="0"/>
              <a:t>Levees (polders), pumping stations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844675"/>
            <a:ext cx="6096000" cy="4114800"/>
          </a:xfrm>
        </p:spPr>
        <p:txBody>
          <a:bodyPr/>
          <a:lstStyle/>
          <a:p>
            <a:endParaRPr lang="en-US" altLang="en-US" sz="1800" smtClean="0"/>
          </a:p>
          <a:p>
            <a:endParaRPr lang="en-US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</p:txBody>
      </p:sp>
      <p:pic>
        <p:nvPicPr>
          <p:cNvPr id="30724" name="Picture 1" descr="IMG_852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103688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Kerala pum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114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402387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692150"/>
            <a:ext cx="6985000" cy="5762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smtClean="0"/>
              <a:t>Lake Vembanad: the salinity barrier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844675"/>
            <a:ext cx="6096000" cy="4114800"/>
          </a:xfrm>
        </p:spPr>
        <p:txBody>
          <a:bodyPr/>
          <a:lstStyle/>
          <a:p>
            <a:endParaRPr lang="en-US" altLang="en-US" sz="1800" smtClean="0"/>
          </a:p>
          <a:p>
            <a:endParaRPr lang="en-US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</p:txBody>
      </p:sp>
      <p:pic>
        <p:nvPicPr>
          <p:cNvPr id="32772" name="Picture 2" descr="IMG_873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5612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854166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229600" cy="1143000"/>
          </a:xfrm>
        </p:spPr>
        <p:txBody>
          <a:bodyPr/>
          <a:lstStyle/>
          <a:p>
            <a:pPr algn="ctr"/>
            <a:r>
              <a:rPr lang="en-US" altLang="en-US" sz="3600" dirty="0"/>
              <a:t>Is environmentalism a first world luxury?</a:t>
            </a:r>
            <a:br>
              <a:rPr lang="en-US" altLang="en-US" sz="3600" dirty="0"/>
            </a:br>
            <a:endParaRPr lang="en-US" altLang="en-US" sz="36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1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Aldous Huxley: “Wordsworth in the Tropics”</a:t>
            </a:r>
          </a:p>
          <a:p>
            <a:pPr marL="0" indent="0" eaLnBrk="1" hangingPunct="1">
              <a:buNone/>
            </a:pPr>
            <a:r>
              <a:rPr lang="en-US" altLang="en-US" sz="2400" dirty="0" smtClean="0"/>
              <a:t>The worship of nature came easily, almost naturally , to those who lived “beneath a temperate sky and in the age of </a:t>
            </a:r>
            <a:r>
              <a:rPr lang="en-US" altLang="en-US" sz="2400" dirty="0"/>
              <a:t>H</a:t>
            </a:r>
            <a:r>
              <a:rPr lang="en-US" altLang="en-US" sz="2400" dirty="0" smtClean="0"/>
              <a:t>enry Ford”</a:t>
            </a:r>
          </a:p>
          <a:p>
            <a:r>
              <a:rPr lang="en-US" altLang="en-US" sz="2400" dirty="0" smtClean="0"/>
              <a:t>G.M. </a:t>
            </a:r>
            <a:r>
              <a:rPr lang="en-US" altLang="en-US" sz="2400" dirty="0" err="1" smtClean="0"/>
              <a:t>Trevelyn</a:t>
            </a:r>
            <a:r>
              <a:rPr lang="en-US" altLang="en-US" sz="2400" dirty="0" smtClean="0"/>
              <a:t> (Cambridge): “Their (British) separation from natural world enforced by urban living fostered a yearning to return for short spurts to nature. And for that if for no other the real country must be preserved to satisfy the </a:t>
            </a:r>
            <a:r>
              <a:rPr lang="en-US" altLang="en-US" sz="2400" dirty="0" err="1" smtClean="0"/>
              <a:t>soul’ds</a:t>
            </a:r>
            <a:r>
              <a:rPr lang="en-US" altLang="en-US" sz="2400" dirty="0" smtClean="0"/>
              <a:t> thirst of the town dweller”</a:t>
            </a:r>
          </a:p>
          <a:p>
            <a:endParaRPr lang="en-US" altLang="en-US" sz="2400" dirty="0" smtClean="0"/>
          </a:p>
          <a:p>
            <a:r>
              <a:rPr lang="en-US" altLang="en-US" sz="2400" dirty="0" err="1" smtClean="0"/>
              <a:t>Chenchu</a:t>
            </a:r>
            <a:r>
              <a:rPr lang="en-US" altLang="en-US" sz="2400" dirty="0" smtClean="0"/>
              <a:t> community (AP): “If you love tigers so much, why don’t you shift all of them to Hyderabad and declare the city a tiger reserve”?</a:t>
            </a:r>
          </a:p>
          <a:p>
            <a:pPr marL="0" indent="0" eaLnBrk="1" hangingPunct="1">
              <a:buNone/>
            </a:pPr>
            <a:r>
              <a:rPr lang="en-US" altLang="en-US" dirty="0" smtClean="0"/>
              <a:t>(</a:t>
            </a:r>
            <a:r>
              <a:rPr lang="en-US" altLang="en-US" dirty="0" err="1" smtClean="0"/>
              <a:t>Guha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Alier</a:t>
            </a:r>
            <a:r>
              <a:rPr lang="en-US" altLang="en-US" dirty="0" smtClean="0"/>
              <a:t>, 1997)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4859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6096000" cy="782638"/>
          </a:xfrm>
        </p:spPr>
        <p:txBody>
          <a:bodyPr/>
          <a:lstStyle/>
          <a:p>
            <a:r>
              <a:rPr lang="en-US" altLang="en-US" sz="3600" smtClean="0"/>
              <a:t>Implications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38200"/>
            <a:ext cx="8135937" cy="5830888"/>
          </a:xfrm>
        </p:spPr>
        <p:txBody>
          <a:bodyPr/>
          <a:lstStyle/>
          <a:p>
            <a:r>
              <a:rPr lang="en-US" altLang="en-US" sz="2400" dirty="0" smtClean="0"/>
              <a:t>Salinity:  as ‘pollution’.</a:t>
            </a:r>
          </a:p>
          <a:p>
            <a:r>
              <a:rPr lang="en-US" altLang="en-US" sz="2400" dirty="0" smtClean="0"/>
              <a:t>Engineering of the lake…. A spillway to drain off floodwaters, and a regulator (barrier) to check the incursion of saline water.</a:t>
            </a:r>
          </a:p>
          <a:p>
            <a:r>
              <a:rPr lang="en-US" altLang="en-US" sz="2400" dirty="0" smtClean="0"/>
              <a:t>Conflict with </a:t>
            </a:r>
            <a:r>
              <a:rPr lang="en-US" altLang="en-US" sz="2400" dirty="0" err="1" smtClean="0"/>
              <a:t>fisherfolk</a:t>
            </a:r>
            <a:endParaRPr lang="en-US" altLang="en-US" sz="2400" dirty="0" smtClean="0"/>
          </a:p>
          <a:p>
            <a:r>
              <a:rPr lang="en-US" altLang="en-US" sz="2400" dirty="0" err="1" smtClean="0"/>
              <a:t>Vembanad</a:t>
            </a:r>
            <a:r>
              <a:rPr lang="en-US" altLang="en-US" sz="2400" dirty="0" smtClean="0"/>
              <a:t> is an extensive nursery for marine prawns, with centuries-old fishing traditions.</a:t>
            </a:r>
          </a:p>
          <a:p>
            <a:endParaRPr lang="en-IN" altLang="en-US" sz="2400" dirty="0" smtClean="0"/>
          </a:p>
          <a:p>
            <a:r>
              <a:rPr lang="en-IN" altLang="en-US" sz="2400" dirty="0" smtClean="0"/>
              <a:t>consumes about 20000 tons of Fertilizers per year and also a large amount of agrochemicals and pesticides</a:t>
            </a:r>
          </a:p>
          <a:p>
            <a:endParaRPr lang="en-IN" altLang="en-US" sz="2400" dirty="0" smtClean="0"/>
          </a:p>
          <a:p>
            <a:r>
              <a:rPr lang="en-IN" altLang="en-US" sz="2400" dirty="0" smtClean="0"/>
              <a:t>Residues  pollute water that is pumped into the canals  and used for daily demands </a:t>
            </a:r>
            <a:endParaRPr lang="en-US" altLang="en-US" sz="2400" dirty="0" smtClean="0"/>
          </a:p>
          <a:p>
            <a:endParaRPr lang="en-US" altLang="en-US" sz="2400" dirty="0" smtClean="0"/>
          </a:p>
          <a:p>
            <a:pPr>
              <a:buFont typeface="Monotype Sorts"/>
              <a:buNone/>
            </a:pPr>
            <a:endParaRPr lang="en-US" altLang="en-US" sz="1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endParaRPr lang="en-AU" altLang="en-US" sz="1800" dirty="0" smtClean="0"/>
          </a:p>
          <a:p>
            <a:endParaRPr lang="en-AU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25780230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692150"/>
            <a:ext cx="6985000" cy="5762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/>
              <a:t>Pollution is not an ‘externality’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844675"/>
            <a:ext cx="6096000" cy="4114800"/>
          </a:xfrm>
        </p:spPr>
        <p:txBody>
          <a:bodyPr/>
          <a:lstStyle/>
          <a:p>
            <a:endParaRPr lang="en-US" altLang="en-US" sz="1800" smtClean="0"/>
          </a:p>
          <a:p>
            <a:endParaRPr lang="en-US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</p:txBody>
      </p:sp>
      <p:pic>
        <p:nvPicPr>
          <p:cNvPr id="34820" name="Picture 2" descr="IMG_852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809942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479281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283464_4674672547324_28412867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52800"/>
            <a:ext cx="4876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4" descr="487469_4674678787480_468532719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 descr="285715_4674665187140_1831508872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3600"/>
            <a:ext cx="40386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 descr="560556_4674667267192_1321817839_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itle 5"/>
          <p:cNvSpPr>
            <a:spLocks noGrp="1"/>
          </p:cNvSpPr>
          <p:nvPr>
            <p:ph type="title"/>
          </p:nvPr>
        </p:nvSpPr>
        <p:spPr>
          <a:xfrm>
            <a:off x="457200" y="-387350"/>
            <a:ext cx="8229600" cy="1079500"/>
          </a:xfrm>
        </p:spPr>
        <p:txBody>
          <a:bodyPr/>
          <a:lstStyle/>
          <a:p>
            <a:r>
              <a:rPr lang="en-US" altLang="en-US" smtClean="0">
                <a:solidFill>
                  <a:schemeClr val="bg1"/>
                </a:solidFill>
              </a:rPr>
              <a:t>Impact on Fisheries</a:t>
            </a:r>
            <a:endParaRPr lang="en-IN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3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250552_4674670027261_1865576169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409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692150"/>
            <a:ext cx="6985000" cy="5762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 smtClean="0"/>
              <a:t>Levee (Bund)raising?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844675"/>
            <a:ext cx="6096000" cy="4114800"/>
          </a:xfrm>
        </p:spPr>
        <p:txBody>
          <a:bodyPr/>
          <a:lstStyle/>
          <a:p>
            <a:endParaRPr lang="en-US" altLang="en-US" sz="1800" smtClean="0"/>
          </a:p>
          <a:p>
            <a:endParaRPr lang="en-US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  <a:p>
            <a:endParaRPr lang="en-AU" altLang="en-US" sz="1800" smtClean="0"/>
          </a:p>
        </p:txBody>
      </p:sp>
      <p:pic>
        <p:nvPicPr>
          <p:cNvPr id="37892" name="Picture 2" descr="IMG_863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66246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" descr="IMG_864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00438"/>
            <a:ext cx="4032250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5480870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/>
              <a:t>Kuttanad Package</a:t>
            </a:r>
            <a:endParaRPr lang="en-IN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/>
          <a:lstStyle/>
          <a:p>
            <a:r>
              <a:rPr lang="en-US" altLang="en-US" sz="2400" dirty="0" smtClean="0"/>
              <a:t>A Central Government scheme to develop the region based on ‘project proposals’.</a:t>
            </a:r>
          </a:p>
          <a:p>
            <a:r>
              <a:rPr lang="en-US" altLang="en-US" sz="2400" dirty="0" smtClean="0"/>
              <a:t>Majorly projects are oriented to ‘water resources development’ from the Ministry of Water Resources</a:t>
            </a:r>
          </a:p>
          <a:p>
            <a:r>
              <a:rPr lang="en-US" altLang="en-US" sz="2400" dirty="0" smtClean="0"/>
              <a:t>Reduced to Outer Bund Building</a:t>
            </a:r>
          </a:p>
          <a:p>
            <a:r>
              <a:rPr lang="en-US" altLang="en-US" sz="2400" dirty="0" err="1" smtClean="0"/>
              <a:t>Legitimised</a:t>
            </a:r>
            <a:r>
              <a:rPr lang="en-US" altLang="en-US" sz="2400" dirty="0" smtClean="0"/>
              <a:t> by integrating this with farm roads ( 3m wide)</a:t>
            </a:r>
          </a:p>
          <a:p>
            <a:r>
              <a:rPr lang="en-US" altLang="en-US" sz="2400" dirty="0" smtClean="0"/>
              <a:t>Interests of bund builders, farmers and real estate developers have coalesced here.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Does not match with the earlier wisdom about </a:t>
            </a:r>
            <a:r>
              <a:rPr lang="en-US" altLang="en-US" sz="2400" dirty="0" err="1" smtClean="0"/>
              <a:t>Kuttanad</a:t>
            </a:r>
            <a:r>
              <a:rPr lang="en-US" altLang="en-US" sz="2400" dirty="0" smtClean="0"/>
              <a:t> ecosystem – All earlier studies had warned against fragmenting the wet land ecosystem by bund building.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972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smtClean="0"/>
              <a:t>Kuttanad Package Reduced to a Proposal for Outer Bund Construction</a:t>
            </a:r>
            <a:endParaRPr lang="en-IN" sz="4000" smtClean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26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828800"/>
                <a:gridCol w="1356360"/>
                <a:gridCol w="1645920"/>
                <a:gridCol w="1645920"/>
              </a:tblGrid>
              <a:tr h="1010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District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No. of Polders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Area (ha)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Length (km)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Cost (</a:t>
                      </a:r>
                      <a:r>
                        <a:rPr lang="en-US" sz="2400" dirty="0" err="1" smtClean="0"/>
                        <a:t>lac</a:t>
                      </a:r>
                      <a:r>
                        <a:rPr lang="en-US" sz="2400" dirty="0" smtClean="0"/>
                        <a:t> Rs)</a:t>
                      </a:r>
                      <a:endParaRPr lang="en-IN" sz="2400" dirty="0"/>
                    </a:p>
                  </a:txBody>
                  <a:tcPr marT="45723" marB="45723"/>
                </a:tc>
              </a:tr>
              <a:tr h="561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Alapuzha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829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34697</a:t>
                      </a:r>
                      <a:r>
                        <a:rPr lang="en-US" sz="2400" baseline="0" dirty="0" smtClean="0"/>
                        <a:t> 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2067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187621</a:t>
                      </a:r>
                      <a:endParaRPr lang="en-IN" sz="2400" dirty="0"/>
                    </a:p>
                  </a:txBody>
                  <a:tcPr marT="45723" marB="45723"/>
                </a:tc>
              </a:tr>
              <a:tr h="561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Kottayam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445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17458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1006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82434</a:t>
                      </a:r>
                      <a:endParaRPr lang="en-IN" sz="2400" dirty="0"/>
                    </a:p>
                  </a:txBody>
                  <a:tcPr marT="45723" marB="45723"/>
                </a:tc>
              </a:tr>
              <a:tr h="1010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Pathanamthitta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44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2303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130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11897</a:t>
                      </a:r>
                      <a:endParaRPr lang="en-IN" sz="2400" dirty="0"/>
                    </a:p>
                  </a:txBody>
                  <a:tcPr marT="45723" marB="45723"/>
                </a:tc>
              </a:tr>
              <a:tr h="561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Kollam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777</a:t>
                      </a:r>
                      <a:endParaRPr lang="en-IN" sz="2400" dirty="0"/>
                    </a:p>
                  </a:txBody>
                  <a:tcPr marT="45723" marB="45723"/>
                </a:tc>
              </a:tr>
              <a:tr h="5614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Total</a:t>
                      </a:r>
                      <a:endParaRPr lang="en-IN" sz="24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1327</a:t>
                      </a:r>
                      <a:endParaRPr lang="en-IN" sz="24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54458</a:t>
                      </a:r>
                      <a:endParaRPr lang="en-IN" sz="24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3202</a:t>
                      </a:r>
                      <a:endParaRPr lang="en-IN" sz="2400" b="1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282369</a:t>
                      </a:r>
                      <a:endParaRPr lang="en-IN" sz="2400" b="1" dirty="0"/>
                    </a:p>
                  </a:txBody>
                  <a:tcPr marT="45723" marB="45723"/>
                </a:tc>
              </a:tr>
            </a:tbl>
          </a:graphicData>
        </a:graphic>
      </p:graphicFrame>
      <p:sp>
        <p:nvSpPr>
          <p:cNvPr id="39983" name="TextBox 5"/>
          <p:cNvSpPr txBox="1">
            <a:spLocks noChangeArrowheads="1"/>
          </p:cNvSpPr>
          <p:nvPr/>
        </p:nvSpPr>
        <p:spPr bwMode="auto">
          <a:xfrm>
            <a:off x="609600" y="5562600"/>
            <a:ext cx="495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Source: KSSP, 2011: 31</a:t>
            </a:r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22083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smtClean="0"/>
              <a:t>Kuttanad Package: </a:t>
            </a:r>
            <a:br>
              <a:rPr lang="en-US" sz="4000" smtClean="0"/>
            </a:br>
            <a:r>
              <a:rPr lang="en-US" sz="4000" smtClean="0"/>
              <a:t>Material Needed For Bunding</a:t>
            </a:r>
            <a:endParaRPr lang="en-IN" sz="4000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301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  <a:gridCol w="3352800"/>
              </a:tblGrid>
              <a:tr h="75445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Item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 1 km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 3062 km</a:t>
                      </a:r>
                      <a:endParaRPr lang="en-IN" sz="1800" dirty="0"/>
                    </a:p>
                  </a:txBody>
                  <a:tcPr/>
                </a:tc>
              </a:tr>
              <a:tr h="7544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Granite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3000 million Cube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9186000 million cube</a:t>
                      </a:r>
                      <a:endParaRPr lang="en-IN" sz="2400" dirty="0"/>
                    </a:p>
                  </a:txBody>
                  <a:tcPr/>
                </a:tc>
              </a:tr>
              <a:tr h="7544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Sand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3550  Cubic Feet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10870100</a:t>
                      </a:r>
                      <a:r>
                        <a:rPr lang="en-US" sz="2400" baseline="0" dirty="0" smtClean="0"/>
                        <a:t> Cubic Feet</a:t>
                      </a:r>
                      <a:endParaRPr lang="en-IN" sz="2400" dirty="0"/>
                    </a:p>
                  </a:txBody>
                  <a:tcPr/>
                </a:tc>
              </a:tr>
              <a:tr h="7544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Cement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 Bags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1531000 Bags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985" name="TextBox 6"/>
          <p:cNvSpPr txBox="1">
            <a:spLocks noChangeArrowheads="1"/>
          </p:cNvSpPr>
          <p:nvPr/>
        </p:nvSpPr>
        <p:spPr bwMode="auto">
          <a:xfrm>
            <a:off x="609600" y="4953000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Source: KSSP, 2011: 33</a:t>
            </a:r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xmlns="" val="3827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37811_4674291497798_555208289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2"/>
          <p:cNvSpPr txBox="1">
            <a:spLocks noChangeArrowheads="1"/>
          </p:cNvSpPr>
          <p:nvPr/>
        </p:nvSpPr>
        <p:spPr bwMode="auto">
          <a:xfrm>
            <a:off x="1187450" y="1052513"/>
            <a:ext cx="756126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4400"/>
              <a:t>Tourism  Development and Environmental Implications</a:t>
            </a:r>
            <a:endParaRPr lang="en-IN" altLang="en-US" sz="4400"/>
          </a:p>
        </p:txBody>
      </p:sp>
    </p:spTree>
    <p:extLst>
      <p:ext uri="{BB962C8B-B14F-4D97-AF65-F5344CB8AC3E}">
        <p14:creationId xmlns:p14="http://schemas.microsoft.com/office/powerpoint/2010/main" xmlns="" val="23551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155212_4674292497823_1446472133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Resorts </a:t>
            </a:r>
            <a:endParaRPr lang="en-IN" altLang="en-US" smtClean="0"/>
          </a:p>
        </p:txBody>
      </p:sp>
      <p:sp>
        <p:nvSpPr>
          <p:cNvPr id="4301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2746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Environment and Development– </a:t>
            </a:r>
            <a:br>
              <a:rPr lang="en-US" dirty="0" smtClean="0"/>
            </a:br>
            <a:r>
              <a:rPr lang="en-US" dirty="0" smtClean="0"/>
              <a:t>Ethical/Political Economy Critique of western industrial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527369_4674657786955_1244455330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bg1"/>
                </a:solidFill>
              </a:rPr>
              <a:t>Encroachments into Lake</a:t>
            </a:r>
            <a:endParaRPr lang="en-IN" altLang="en-US" smtClean="0">
              <a:solidFill>
                <a:schemeClr val="bg1"/>
              </a:solidFill>
            </a:endParaRPr>
          </a:p>
        </p:txBody>
      </p:sp>
      <p:sp>
        <p:nvSpPr>
          <p:cNvPr id="4403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052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543431_4674675347394_813872649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smtClean="0">
                <a:solidFill>
                  <a:srgbClr val="00B0F0"/>
                </a:solidFill>
              </a:rPr>
              <a:t>From “Wet”</a:t>
            </a:r>
            <a:r>
              <a:rPr lang="en-US" altLang="en-US" sz="5400" smtClean="0">
                <a:solidFill>
                  <a:schemeClr val="bg1"/>
                </a:solidFill>
              </a:rPr>
              <a:t> to “Dry” Land</a:t>
            </a:r>
            <a:endParaRPr lang="en-IN" altLang="en-US" sz="5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88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 descr="545525_4674676547424_1161048916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273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284174_4674674747379_361896524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787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 descr="lakep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206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 descr="Kumarakom-Lake-Res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-857250"/>
            <a:ext cx="1143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688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017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 smtClean="0"/>
          </a:p>
        </p:txBody>
      </p:sp>
      <p:pic>
        <p:nvPicPr>
          <p:cNvPr id="50180" name="Picture 5" descr="535885_4674290177765_146934809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2771775" y="7651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4800"/>
              <a:t>House Boat Tourism </a:t>
            </a:r>
            <a:endParaRPr lang="en-IN" altLang="en-US" sz="4800"/>
          </a:p>
        </p:txBody>
      </p:sp>
    </p:spTree>
    <p:extLst>
      <p:ext uri="{BB962C8B-B14F-4D97-AF65-F5344CB8AC3E}">
        <p14:creationId xmlns:p14="http://schemas.microsoft.com/office/powerpoint/2010/main" xmlns="" val="6832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246488_4674324018611_1082983711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19400"/>
            <a:ext cx="4495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5" descr="550461_4674304378120_403506699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46482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550846_4674303138089_951087334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-228600"/>
            <a:ext cx="4648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65471_4674287057687_1198937043_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314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12801_4674072412321_1050399092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bg1"/>
                </a:solidFill>
              </a:rPr>
              <a:t>Benefits from HBs</a:t>
            </a:r>
            <a:endParaRPr lang="en-IN" altLang="en-US" smtClean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87675" y="3284538"/>
            <a:ext cx="5699125" cy="31686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1000 HBs in </a:t>
            </a:r>
            <a:r>
              <a:rPr lang="en-US" dirty="0" err="1" smtClean="0">
                <a:solidFill>
                  <a:schemeClr val="bg1"/>
                </a:solidFill>
              </a:rPr>
              <a:t>Alapuzha</a:t>
            </a:r>
            <a:r>
              <a:rPr lang="en-US" dirty="0" smtClean="0">
                <a:solidFill>
                  <a:schemeClr val="bg1"/>
                </a:solidFill>
              </a:rPr>
              <a:t> alone- 50% unlicensed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3000 permanent workers with Rs. 6850/ and daily allowance of Rs. 170/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Over 8000 indirect jobs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Rs. 70 </a:t>
            </a:r>
            <a:r>
              <a:rPr lang="en-US" dirty="0" err="1" smtClean="0">
                <a:solidFill>
                  <a:schemeClr val="bg1"/>
                </a:solidFill>
              </a:rPr>
              <a:t>lakhs</a:t>
            </a:r>
            <a:r>
              <a:rPr lang="en-US" dirty="0" smtClean="0">
                <a:solidFill>
                  <a:schemeClr val="bg1"/>
                </a:solidFill>
              </a:rPr>
              <a:t>/day of business around </a:t>
            </a:r>
            <a:r>
              <a:rPr lang="en-US" dirty="0" err="1" smtClean="0">
                <a:solidFill>
                  <a:schemeClr val="bg1"/>
                </a:solidFill>
              </a:rPr>
              <a:t>Alapuzha</a:t>
            </a:r>
            <a:r>
              <a:rPr lang="en-US" dirty="0" smtClean="0">
                <a:solidFill>
                  <a:schemeClr val="bg1"/>
                </a:solidFill>
              </a:rPr>
              <a:t> town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3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389462_4674283777605_1276990468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"/>
            <a:ext cx="4572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155101_4674288857732_332611706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57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Crowded Canals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28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Western Development rests on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‘</a:t>
            </a:r>
            <a:r>
              <a:rPr lang="en-US" sz="3200" b="1" dirty="0"/>
              <a:t>extractive exploitation’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3200" b="1" dirty="0" smtClean="0"/>
          </a:p>
          <a:p>
            <a:r>
              <a:rPr lang="en-IN" sz="3200" dirty="0" smtClean="0"/>
              <a:t>Expansion of the Empire and the Environmental Toll</a:t>
            </a:r>
          </a:p>
          <a:p>
            <a:r>
              <a:rPr lang="en-IN" sz="3200" dirty="0"/>
              <a:t>Drain </a:t>
            </a:r>
            <a:r>
              <a:rPr lang="en-IN" sz="3200" dirty="0" smtClean="0"/>
              <a:t>Theory-</a:t>
            </a:r>
            <a:r>
              <a:rPr lang="en-IN" sz="3200" dirty="0" err="1" smtClean="0"/>
              <a:t>Dadabhai</a:t>
            </a:r>
            <a:r>
              <a:rPr lang="en-IN" sz="3200" dirty="0" smtClean="0"/>
              <a:t> </a:t>
            </a:r>
            <a:r>
              <a:rPr lang="en-IN" sz="3200" dirty="0" err="1"/>
              <a:t>Naoroji</a:t>
            </a:r>
            <a:endParaRPr lang="en-IN" sz="3200" dirty="0"/>
          </a:p>
          <a:p>
            <a:r>
              <a:rPr lang="en-IN" sz="3200" dirty="0"/>
              <a:t>Dependency Debate</a:t>
            </a:r>
          </a:p>
          <a:p>
            <a:r>
              <a:rPr lang="en-IN" sz="3200" dirty="0" smtClean="0"/>
              <a:t>A Continuation of Colonial Extraction</a:t>
            </a:r>
          </a:p>
          <a:p>
            <a:r>
              <a:rPr lang="en-IN" sz="3200" dirty="0" smtClean="0"/>
              <a:t>Mining in Contemporary India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xmlns="" val="2799859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375838_4674286457672_2033831033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2"/>
          <p:cNvSpPr>
            <a:spLocks noGrp="1"/>
          </p:cNvSpPr>
          <p:nvPr>
            <p:ph type="title"/>
          </p:nvPr>
        </p:nvSpPr>
        <p:spPr>
          <a:xfrm>
            <a:off x="539750" y="-315913"/>
            <a:ext cx="8229600" cy="1143001"/>
          </a:xfrm>
        </p:spPr>
        <p:txBody>
          <a:bodyPr/>
          <a:lstStyle/>
          <a:p>
            <a:r>
              <a:rPr lang="en-US" altLang="en-US" smtClean="0"/>
              <a:t>Pollution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3051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61105_4674716548424_1257519609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25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251352_4674654986885_1522015708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654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30965_4674651866807_1547403820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907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554163_4674680507523_808848472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661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416831_4674267697203_1199208678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5513" y="1484313"/>
            <a:ext cx="4408487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itle 2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849313"/>
          </a:xfrm>
        </p:spPr>
        <p:txBody>
          <a:bodyPr/>
          <a:lstStyle/>
          <a:p>
            <a:r>
              <a:rPr lang="en-US" altLang="en-US" sz="4800" dirty="0" smtClean="0"/>
              <a:t>Pollution from House Boats (HBs)</a:t>
            </a:r>
            <a:endParaRPr lang="en-IN" altLang="en-US" sz="4800" dirty="0" smtClean="0"/>
          </a:p>
        </p:txBody>
      </p:sp>
      <p:sp>
        <p:nvSpPr>
          <p:cNvPr id="59396" name="Content Placeholder 3"/>
          <p:cNvSpPr>
            <a:spLocks noGrp="1"/>
          </p:cNvSpPr>
          <p:nvPr>
            <p:ph sz="half" idx="1"/>
          </p:nvPr>
        </p:nvSpPr>
        <p:spPr>
          <a:xfrm>
            <a:off x="0" y="981075"/>
            <a:ext cx="4932363" cy="5876925"/>
          </a:xfrm>
        </p:spPr>
        <p:txBody>
          <a:bodyPr/>
          <a:lstStyle/>
          <a:p>
            <a:r>
              <a:rPr lang="en-US" altLang="en-US" dirty="0" smtClean="0"/>
              <a:t>507 licensed and almost equal number of unlicensed HBs </a:t>
            </a:r>
          </a:p>
          <a:p>
            <a:r>
              <a:rPr lang="en-US" altLang="en-US" dirty="0" smtClean="0"/>
              <a:t>Liquid wastes per HB is 250 </a:t>
            </a:r>
            <a:r>
              <a:rPr lang="en-US" altLang="en-US" dirty="0" err="1" smtClean="0"/>
              <a:t>litres</a:t>
            </a:r>
            <a:r>
              <a:rPr lang="en-US" altLang="en-US" dirty="0" smtClean="0"/>
              <a:t>/room/day</a:t>
            </a:r>
          </a:p>
          <a:p>
            <a:r>
              <a:rPr lang="en-US" altLang="en-US" dirty="0" smtClean="0"/>
              <a:t>Bio-toilets are compulsory, but not operated right</a:t>
            </a:r>
          </a:p>
          <a:p>
            <a:r>
              <a:rPr lang="en-US" altLang="en-US" dirty="0" smtClean="0"/>
              <a:t>STP – faraway: sparsely used</a:t>
            </a:r>
          </a:p>
          <a:p>
            <a:r>
              <a:rPr lang="en-US" altLang="en-US" dirty="0" smtClean="0"/>
              <a:t>New STP: 1 </a:t>
            </a:r>
            <a:r>
              <a:rPr lang="en-US" altLang="en-US" dirty="0" err="1" smtClean="0"/>
              <a:t>yr</a:t>
            </a:r>
            <a:r>
              <a:rPr lang="en-US" altLang="en-US" dirty="0" smtClean="0"/>
              <a:t> after construction NOT yet started</a:t>
            </a:r>
          </a:p>
          <a:p>
            <a:r>
              <a:rPr lang="en-US" altLang="en-US" dirty="0" smtClean="0"/>
              <a:t> Mostly direct disposal </a:t>
            </a:r>
          </a:p>
          <a:p>
            <a:r>
              <a:rPr lang="en-US" altLang="en-US" dirty="0" smtClean="0"/>
              <a:t>Some ‘honey sucking’ trucks-</a:t>
            </a:r>
          </a:p>
          <a:p>
            <a:pPr>
              <a:buFont typeface="Wingdings" pitchFamily="2" charset="2"/>
              <a:buNone/>
            </a:pPr>
            <a:r>
              <a:rPr lang="en-US" altLang="en-US" dirty="0" smtClean="0"/>
              <a:t>But where does the waste go?</a:t>
            </a:r>
          </a:p>
          <a:p>
            <a:endParaRPr lang="en-IN" altLang="en-US" dirty="0" smtClean="0"/>
          </a:p>
        </p:txBody>
      </p:sp>
      <p:sp>
        <p:nvSpPr>
          <p:cNvPr id="59397" name="Content Placeholder 4"/>
          <p:cNvSpPr>
            <a:spLocks noGrp="1"/>
          </p:cNvSpPr>
          <p:nvPr>
            <p:ph sz="half" idx="2"/>
          </p:nvPr>
        </p:nvSpPr>
        <p:spPr>
          <a:xfrm>
            <a:off x="5076825" y="1628775"/>
            <a:ext cx="3609975" cy="4497388"/>
          </a:xfrm>
        </p:spPr>
        <p:txBody>
          <a:bodyPr/>
          <a:lstStyle/>
          <a:p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528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Legal / Regulatory Aspects</a:t>
            </a:r>
            <a:endParaRPr lang="en-I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6165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Environment Protection Act (1986) </a:t>
            </a:r>
          </a:p>
          <a:p>
            <a:pPr>
              <a:defRPr/>
            </a:pPr>
            <a:r>
              <a:rPr lang="en-US" sz="2800" dirty="0" smtClean="0"/>
              <a:t>Pollution Control Board : Water Quality Testing and Regulation of environmental issues</a:t>
            </a:r>
          </a:p>
          <a:p>
            <a:pPr>
              <a:defRPr/>
            </a:pPr>
            <a:r>
              <a:rPr lang="en-US" sz="2800" dirty="0" smtClean="0"/>
              <a:t>Unrealistic work load by PCB: Sanction of plan, compliance checking after construction &amp; monitoring of norms of over 200 units </a:t>
            </a:r>
            <a:r>
              <a:rPr lang="en-US" sz="2800" dirty="0" err="1" smtClean="0"/>
              <a:t>Alapuzha</a:t>
            </a:r>
            <a:r>
              <a:rPr lang="en-US" sz="2800" dirty="0" smtClean="0"/>
              <a:t> alone. </a:t>
            </a:r>
          </a:p>
          <a:p>
            <a:pPr>
              <a:defRPr/>
            </a:pPr>
            <a:r>
              <a:rPr lang="en-US" sz="2800" dirty="0" smtClean="0"/>
              <a:t>Legal actions of hundreds of complaints</a:t>
            </a:r>
          </a:p>
          <a:p>
            <a:pPr>
              <a:defRPr/>
            </a:pPr>
            <a:r>
              <a:rPr lang="en-US" sz="2800" dirty="0" smtClean="0"/>
              <a:t>Along with this: issue/renew license of 1000 HBs in every two years and monitoring of compliance.</a:t>
            </a:r>
          </a:p>
          <a:p>
            <a:pPr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4000" dirty="0" smtClean="0"/>
              <a:t>Clear that “policing” alone will NOT work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5788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400" dirty="0" smtClean="0"/>
              <a:t>Larger Picture of </a:t>
            </a:r>
            <a:br>
              <a:rPr lang="en-US" sz="4400" dirty="0" smtClean="0"/>
            </a:br>
            <a:r>
              <a:rPr lang="en-US" sz="4400" dirty="0" smtClean="0"/>
              <a:t>Sewage/Industrial Pollution</a:t>
            </a:r>
            <a:endParaRPr lang="en-IN" sz="44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713788" cy="61658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IN" sz="2800" dirty="0" smtClean="0"/>
              <a:t>1.6 million people on the banks of the lake in 38 </a:t>
            </a:r>
            <a:r>
              <a:rPr lang="en-IN" sz="2800" dirty="0" err="1" smtClean="0"/>
              <a:t>panchayaths</a:t>
            </a:r>
            <a:r>
              <a:rPr lang="en-IN" sz="2800" dirty="0" smtClean="0"/>
              <a:t>, three districts</a:t>
            </a:r>
          </a:p>
          <a:p>
            <a:pPr>
              <a:defRPr/>
            </a:pPr>
            <a:r>
              <a:rPr lang="en-IN" sz="2800" dirty="0" smtClean="0"/>
              <a:t>Cochin (Kochi) Corporation and 3 municipal towns are on the banks </a:t>
            </a:r>
          </a:p>
          <a:p>
            <a:pPr>
              <a:defRPr/>
            </a:pPr>
            <a:r>
              <a:rPr lang="en-IN" sz="2800" dirty="0" smtClean="0"/>
              <a:t>Kochi city generates 2550 </a:t>
            </a:r>
            <a:r>
              <a:rPr lang="en-IN" sz="2800" dirty="0" err="1" smtClean="0"/>
              <a:t>mld</a:t>
            </a:r>
            <a:r>
              <a:rPr lang="en-IN" sz="2800" dirty="0" smtClean="0"/>
              <a:t> of urban sewage enters the </a:t>
            </a:r>
            <a:r>
              <a:rPr lang="en-IN" sz="2800" dirty="0" err="1" smtClean="0"/>
              <a:t>Vembanad</a:t>
            </a:r>
            <a:endParaRPr lang="en-IN" sz="2800" dirty="0" smtClean="0"/>
          </a:p>
          <a:p>
            <a:pPr>
              <a:defRPr/>
            </a:pPr>
            <a:r>
              <a:rPr lang="en-IN" sz="2800" dirty="0"/>
              <a:t>260 </a:t>
            </a:r>
            <a:r>
              <a:rPr lang="en-IN" sz="2800" dirty="0" err="1"/>
              <a:t>mld</a:t>
            </a:r>
            <a:r>
              <a:rPr lang="en-IN" sz="2800" dirty="0"/>
              <a:t> of industrial effluents</a:t>
            </a:r>
            <a:endParaRPr lang="en-IN" sz="2800" dirty="0" smtClean="0"/>
          </a:p>
          <a:p>
            <a:pPr>
              <a:defRPr/>
            </a:pPr>
            <a:endParaRPr lang="en-IN" sz="2800" dirty="0"/>
          </a:p>
          <a:p>
            <a:pPr>
              <a:defRPr/>
            </a:pPr>
            <a:r>
              <a:rPr lang="en-IN" sz="2800" dirty="0" smtClean="0"/>
              <a:t> BOD values observed at </a:t>
            </a:r>
            <a:r>
              <a:rPr lang="en-IN" sz="2800" dirty="0" err="1" smtClean="0"/>
              <a:t>Alleppey</a:t>
            </a:r>
            <a:r>
              <a:rPr lang="en-IN" sz="2800" dirty="0" smtClean="0"/>
              <a:t> town are 15mg/l to 19mg/l showing increased level of organic pollution (should be less than 2 mg/L)</a:t>
            </a: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High coli form levels in the lake, especially during Sabarimala season through the Pampa river </a:t>
            </a:r>
            <a:endParaRPr lang="en-IN" sz="2800" dirty="0" smtClean="0"/>
          </a:p>
          <a:p>
            <a:pPr>
              <a:defRPr/>
            </a:pPr>
            <a:endParaRPr lang="en-IN" sz="2800" dirty="0" smtClean="0"/>
          </a:p>
          <a:p>
            <a:pPr>
              <a:defRPr/>
            </a:pPr>
            <a:endParaRPr lang="en-IN" sz="2800" dirty="0" smtClean="0"/>
          </a:p>
          <a:p>
            <a:pPr>
              <a:defRPr/>
            </a:pPr>
            <a:r>
              <a:rPr lang="en-IN" sz="2800" dirty="0" smtClean="0"/>
              <a:t>Cochin shipyard and port release waste oil, paints, and metal and paints</a:t>
            </a:r>
          </a:p>
          <a:p>
            <a:pPr>
              <a:buFont typeface="Wingdings" pitchFamily="2" charset="2"/>
              <a:buNone/>
              <a:defRPr/>
            </a:pPr>
            <a:r>
              <a:rPr lang="en-IN" sz="2800" dirty="0" smtClean="0"/>
              <a:t>  </a:t>
            </a:r>
          </a:p>
          <a:p>
            <a:pPr>
              <a:defRPr/>
            </a:pPr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3804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Reflections on Political Ecology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410200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Who </a:t>
            </a:r>
            <a:r>
              <a:rPr lang="en-US" b="1" dirty="0" err="1" smtClean="0"/>
              <a:t>Benifitted</a:t>
            </a:r>
            <a:r>
              <a:rPr lang="en-US" b="1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Progressive ‘</a:t>
            </a:r>
            <a:r>
              <a:rPr lang="en-US" dirty="0" err="1" smtClean="0"/>
              <a:t>capitalisation</a:t>
            </a:r>
            <a:r>
              <a:rPr lang="en-US" dirty="0" smtClean="0"/>
              <a:t>’ of nature</a:t>
            </a:r>
          </a:p>
          <a:p>
            <a:r>
              <a:rPr lang="en-US" dirty="0" smtClean="0"/>
              <a:t>“Enclosure of Commons’ by powerful – with State patronage who later benefitted by policies of GR</a:t>
            </a:r>
          </a:p>
          <a:p>
            <a:r>
              <a:rPr lang="en-US" dirty="0" smtClean="0"/>
              <a:t>Continued nexus of engineer-contractor-politician threatening the sustainability of the region with bund and road building</a:t>
            </a:r>
          </a:p>
          <a:p>
            <a:r>
              <a:rPr lang="en-US" dirty="0"/>
              <a:t>Exited or Shifted to House Boat Industry</a:t>
            </a:r>
          </a:p>
          <a:p>
            <a:r>
              <a:rPr lang="en-US" dirty="0" smtClean="0"/>
              <a:t>Rent-seeking officials that benefit from non-compliance of Environment protection Act</a:t>
            </a:r>
          </a:p>
        </p:txBody>
      </p:sp>
    </p:spTree>
    <p:extLst>
      <p:ext uri="{BB962C8B-B14F-4D97-AF65-F5344CB8AC3E}">
        <p14:creationId xmlns:p14="http://schemas.microsoft.com/office/powerpoint/2010/main" xmlns="" val="16652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Reflections on Political Ecology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43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WHO </a:t>
            </a:r>
            <a:r>
              <a:rPr lang="en-US" b="1" dirty="0"/>
              <a:t>LOST by Environmental Degradation?</a:t>
            </a:r>
          </a:p>
          <a:p>
            <a:r>
              <a:rPr lang="en-US" dirty="0"/>
              <a:t>Agriculture became unviable after land reforms/simple reproduction squeeze of green revolution. Farmers exited, but agricultural </a:t>
            </a:r>
            <a:r>
              <a:rPr lang="en-US" dirty="0" err="1"/>
              <a:t>laboureres</a:t>
            </a:r>
            <a:r>
              <a:rPr lang="en-US" dirty="0"/>
              <a:t> suffer</a:t>
            </a:r>
          </a:p>
          <a:p>
            <a:r>
              <a:rPr lang="en-US" dirty="0"/>
              <a:t>“Ecosystem people” who directly depend on Lake– fishers  due the pollution by HB, urban and industrial effluents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Less Exit possibilities to lack of access to assets or education due to a historical dependence  on commons.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71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pPr algn="ctr"/>
            <a:r>
              <a:rPr lang="en-IN" sz="3600" dirty="0"/>
              <a:t>Understanding of ‘Progress’</a:t>
            </a:r>
            <a:br>
              <a:rPr lang="en-IN" sz="3600" dirty="0"/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1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Domination of nature solely for the benefit of homo-sapiens </a:t>
            </a:r>
          </a:p>
          <a:p>
            <a:r>
              <a:rPr lang="en-US" dirty="0" smtClean="0"/>
              <a:t>Reducing  ‘nature’ to ‘natural resources’ :  valuing nature for its ‘usefulness’ (instrumental value) and ignoring the ‘intrinsic value’ – neglect the needs of non-human species and life forms. </a:t>
            </a:r>
          </a:p>
          <a:p>
            <a:r>
              <a:rPr lang="en-US" dirty="0" smtClean="0"/>
              <a:t>Deforestation for plantations/agricultural production,</a:t>
            </a:r>
          </a:p>
          <a:p>
            <a:r>
              <a:rPr lang="en-US" dirty="0" smtClean="0"/>
              <a:t>Mining ores: Trees and Hydrology</a:t>
            </a:r>
          </a:p>
          <a:p>
            <a:r>
              <a:rPr lang="en-US" dirty="0" smtClean="0"/>
              <a:t>Dams ‘saving water from losing to the sea’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“Seeing Like a State”– James Scott</a:t>
            </a:r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Paradigm Shift Needed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0931417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774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Thank you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1771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Preliminary Thoughts on ‘Solutions’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94995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Limitations of academic studies leading to change or thru’ regulatory institutions</a:t>
            </a:r>
          </a:p>
          <a:p>
            <a:pPr>
              <a:defRPr/>
            </a:pPr>
            <a:r>
              <a:rPr lang="en-US" dirty="0" smtClean="0"/>
              <a:t>Need more ‘outreach’ activities </a:t>
            </a:r>
          </a:p>
          <a:p>
            <a:pPr>
              <a:defRPr/>
            </a:pPr>
            <a:r>
              <a:rPr lang="en-US" dirty="0" smtClean="0"/>
              <a:t>Trans-disciplinary understanding by engaging students to the local context</a:t>
            </a:r>
          </a:p>
          <a:p>
            <a:pPr>
              <a:defRPr/>
            </a:pPr>
            <a:r>
              <a:rPr lang="en-US" dirty="0" smtClean="0"/>
              <a:t>Large number of students doing analysis of local environmental/resource use as part of curriculum</a:t>
            </a:r>
          </a:p>
          <a:p>
            <a:pPr>
              <a:defRPr/>
            </a:pPr>
            <a:r>
              <a:rPr lang="en-US" dirty="0" smtClean="0"/>
              <a:t>Thus instilling transparency, accountability by participation of these ‘student citizens’ in local level issues</a:t>
            </a:r>
          </a:p>
          <a:p>
            <a:pPr>
              <a:defRPr/>
            </a:pPr>
            <a:r>
              <a:rPr lang="en-US" dirty="0" smtClean="0"/>
              <a:t>Continuity through committed teachers of local academic institutions</a:t>
            </a:r>
          </a:p>
          <a:p>
            <a:pPr>
              <a:defRPr/>
            </a:pPr>
            <a:r>
              <a:rPr lang="en-US" dirty="0" smtClean="0"/>
              <a:t>This can strengthen NGOs / people’s movements who are lone voices now </a:t>
            </a:r>
          </a:p>
          <a:p>
            <a:pPr>
              <a:defRPr/>
            </a:pPr>
            <a:r>
              <a:rPr lang="en-US" dirty="0" smtClean="0"/>
              <a:t>Possibility of more regulatory powers to </a:t>
            </a:r>
            <a:r>
              <a:rPr lang="en-US" dirty="0" err="1" smtClean="0"/>
              <a:t>panchayats</a:t>
            </a:r>
            <a:r>
              <a:rPr lang="en-US" dirty="0" smtClean="0"/>
              <a:t> to ensure proximity  and facilitate local transparency/accountability in environmental governance </a:t>
            </a:r>
            <a:endParaRPr lang="en-IN" dirty="0" smtClean="0"/>
          </a:p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469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</p:spPr>
        <p:txBody>
          <a:bodyPr/>
          <a:lstStyle/>
          <a:p>
            <a:pPr algn="ctr"/>
            <a:r>
              <a:rPr lang="en-US" sz="3600" b="1" dirty="0" err="1"/>
              <a:t>Prioritises</a:t>
            </a:r>
            <a:r>
              <a:rPr lang="en-US" sz="3600" b="1" dirty="0"/>
              <a:t> Economic Growth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24400"/>
          </a:xfrm>
        </p:spPr>
        <p:txBody>
          <a:bodyPr/>
          <a:lstStyle/>
          <a:p>
            <a:r>
              <a:rPr lang="en-US" dirty="0" smtClean="0"/>
              <a:t>Stimulates Consumption; Threatens resource base for future development</a:t>
            </a:r>
          </a:p>
          <a:p>
            <a:r>
              <a:rPr lang="en-US" dirty="0" smtClean="0"/>
              <a:t>Assumes environmental deterioration as an inevitable consequence of development</a:t>
            </a:r>
          </a:p>
          <a:p>
            <a:r>
              <a:rPr lang="en-US" dirty="0" smtClean="0"/>
              <a:t>Accepts the ‘trade-off’ or exchange between economic development and environment</a:t>
            </a:r>
          </a:p>
          <a:p>
            <a:r>
              <a:rPr lang="en-US" dirty="0" smtClean="0"/>
              <a:t>In the west- technical efforts to address ‘pollution’ . Energy foot print of ‘technical fixes’ like waste water treatment and SWM???)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algn="ctr"/>
            <a:r>
              <a:rPr lang="en-US" sz="3200" b="1" dirty="0"/>
              <a:t>Assumes Consumption as the most important contributor to human welfare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4953000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Measuring welfare by means of ‘standard of living’—</a:t>
            </a:r>
            <a:r>
              <a:rPr lang="en-US" sz="2400" dirty="0" err="1" smtClean="0"/>
              <a:t>ie</a:t>
            </a:r>
            <a:r>
              <a:rPr lang="en-US" sz="2400" dirty="0" smtClean="0"/>
              <a:t> amount of disposable income to purchase goods &amp; services</a:t>
            </a:r>
          </a:p>
          <a:p>
            <a:r>
              <a:rPr lang="en-US" sz="2400" dirty="0" smtClean="0"/>
              <a:t>A model Based on individualistic consumption at the expense of social good. Increases inequality.</a:t>
            </a:r>
          </a:p>
          <a:p>
            <a:r>
              <a:rPr lang="en-US" sz="2400" dirty="0" smtClean="0"/>
              <a:t>Contrasted to ‘quality of life’ – refers to the collective-enhancing the quality of the public domain such as provision of public education, health care and environmental protection.   </a:t>
            </a:r>
          </a:p>
          <a:p>
            <a:r>
              <a:rPr lang="en-US" sz="2400" dirty="0"/>
              <a:t>Deterioration of natural environment causes social disruption and impairs human health 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algn="ctr"/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3200" dirty="0" smtClean="0"/>
              <a:t>Global </a:t>
            </a:r>
            <a:r>
              <a:rPr lang="en-US" sz="3200" dirty="0"/>
              <a:t>replication of </a:t>
            </a:r>
            <a:r>
              <a:rPr lang="en-US" sz="3200" dirty="0" smtClean="0"/>
              <a:t>resource-intensive</a:t>
            </a:r>
            <a:br>
              <a:rPr lang="en-US" sz="3200" dirty="0" smtClean="0"/>
            </a:br>
            <a:r>
              <a:rPr lang="en-US" sz="3200" dirty="0" smtClean="0"/>
              <a:t> lifestyle of west needed/inevitable?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81600"/>
          </a:xfrm>
        </p:spPr>
        <p:txBody>
          <a:bodyPr/>
          <a:lstStyle/>
          <a:p>
            <a:r>
              <a:rPr lang="en-US" dirty="0" smtClean="0"/>
              <a:t>Impossible to achieve a of the high-consumption economies of the North</a:t>
            </a:r>
          </a:p>
          <a:p>
            <a:endParaRPr lang="en-US" dirty="0" smtClean="0"/>
          </a:p>
          <a:p>
            <a:r>
              <a:rPr lang="en-US" dirty="0"/>
              <a:t>Not enough natural resources, including water, to support such development. </a:t>
            </a:r>
            <a:endParaRPr lang="en-US" dirty="0" smtClean="0"/>
          </a:p>
          <a:p>
            <a:r>
              <a:rPr lang="en-US" dirty="0" smtClean="0"/>
              <a:t>Planet’s ecosystem cannot absorb the resultant pollution, as witnessed by climate change. </a:t>
            </a:r>
          </a:p>
          <a:p>
            <a:endParaRPr lang="en-US" dirty="0" smtClean="0"/>
          </a:p>
          <a:p>
            <a:r>
              <a:rPr lang="en-US" dirty="0" smtClean="0"/>
              <a:t>The model of development pursued by Western industrial societies cannot be carried into future,. 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1926</TotalTime>
  <Words>2175</Words>
  <Application>Microsoft Office PowerPoint</Application>
  <PresentationFormat>On-screen Show (4:3)</PresentationFormat>
  <Paragraphs>333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Flow</vt:lpstr>
      <vt:lpstr>Environment and Development: A Political Ecology Understanding &amp; Case of Vembanad Lake</vt:lpstr>
      <vt:lpstr>Today</vt:lpstr>
      <vt:lpstr>Is environmentalism a first world luxury? </vt:lpstr>
      <vt:lpstr>Environment and Development–  Ethical/Political Economy Critique of western industrial Model</vt:lpstr>
      <vt:lpstr>Western Development rests on  ‘extractive exploitation’</vt:lpstr>
      <vt:lpstr>Understanding of ‘Progress’ </vt:lpstr>
      <vt:lpstr>Prioritises Economic Growth</vt:lpstr>
      <vt:lpstr>Assumes Consumption as the most important contributor to human welfare</vt:lpstr>
      <vt:lpstr>  Global replication of resource-intensive  lifestyle of west needed/inevitable?</vt:lpstr>
      <vt:lpstr>Sustainable Development</vt:lpstr>
      <vt:lpstr>Sustainable Development &amp;Conflicts Within</vt:lpstr>
      <vt:lpstr>Importing Wealth and Exporting Un sustainability: Case of Netherlands </vt:lpstr>
      <vt:lpstr>Importing Wealth and Exporting Un sustainability: Case of Netherlands</vt:lpstr>
      <vt:lpstr>Dimensions of Development  </vt:lpstr>
      <vt:lpstr>Political Ecology</vt:lpstr>
      <vt:lpstr>Political Ecology</vt:lpstr>
      <vt:lpstr>Political Economy: Agrarian Studies</vt:lpstr>
      <vt:lpstr>Surplus Extraction</vt:lpstr>
      <vt:lpstr>Confluence of political economy and political ecology </vt:lpstr>
      <vt:lpstr>NRP – Nexus of Production Relations </vt:lpstr>
      <vt:lpstr>Highlights</vt:lpstr>
      <vt:lpstr>Political Ecology =Economic Vs Social-Environmental</vt:lpstr>
      <vt:lpstr>Green Revolution to Tourism and Deepening Environmental Crisis in Lake Vembanad </vt:lpstr>
      <vt:lpstr>Structure</vt:lpstr>
      <vt:lpstr>Lake Vembanad</vt:lpstr>
      <vt:lpstr>Slide 26</vt:lpstr>
      <vt:lpstr>Rice fields below sea level</vt:lpstr>
      <vt:lpstr>Levees (polders), pumping stations</vt:lpstr>
      <vt:lpstr>Lake Vembanad: the salinity barrier</vt:lpstr>
      <vt:lpstr>Implications</vt:lpstr>
      <vt:lpstr>Pollution is not an ‘externality’</vt:lpstr>
      <vt:lpstr>Impact on Fisheries</vt:lpstr>
      <vt:lpstr>Slide 33</vt:lpstr>
      <vt:lpstr>Levee (Bund)raising?</vt:lpstr>
      <vt:lpstr>Kuttanad Package</vt:lpstr>
      <vt:lpstr>Kuttanad Package Reduced to a Proposal for Outer Bund Construction</vt:lpstr>
      <vt:lpstr>Kuttanad Package:  Material Needed For Bunding</vt:lpstr>
      <vt:lpstr>Slide 38</vt:lpstr>
      <vt:lpstr>Resorts </vt:lpstr>
      <vt:lpstr>Encroachments into Lake</vt:lpstr>
      <vt:lpstr>From “Wet” to “Dry” Land</vt:lpstr>
      <vt:lpstr>Slide 42</vt:lpstr>
      <vt:lpstr>Slide 43</vt:lpstr>
      <vt:lpstr>Slide 44</vt:lpstr>
      <vt:lpstr>Slide 45</vt:lpstr>
      <vt:lpstr>Slide 46</vt:lpstr>
      <vt:lpstr>Slide 47</vt:lpstr>
      <vt:lpstr>Benefits from HBs</vt:lpstr>
      <vt:lpstr>Crowded Canals </vt:lpstr>
      <vt:lpstr>Pollution </vt:lpstr>
      <vt:lpstr>Slide 51</vt:lpstr>
      <vt:lpstr>Slide 52</vt:lpstr>
      <vt:lpstr>Slide 53</vt:lpstr>
      <vt:lpstr>Slide 54</vt:lpstr>
      <vt:lpstr>Pollution from House Boats (HBs)</vt:lpstr>
      <vt:lpstr>Legal / Regulatory Aspects</vt:lpstr>
      <vt:lpstr>Larger Picture of  Sewage/Industrial Pollution</vt:lpstr>
      <vt:lpstr>Reflections on Political Ecology</vt:lpstr>
      <vt:lpstr>Reflections on Political Ecology</vt:lpstr>
      <vt:lpstr>Paradigm Shift Needed</vt:lpstr>
      <vt:lpstr>Thank you</vt:lpstr>
      <vt:lpstr>Preliminary Thoughts on ‘Solutions’</vt:lpstr>
    </vt:vector>
  </TitlesOfParts>
  <Company>IRMA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 C Narayanan</dc:creator>
  <cp:lastModifiedBy>admin</cp:lastModifiedBy>
  <cp:revision>190</cp:revision>
  <dcterms:created xsi:type="dcterms:W3CDTF">2004-01-08T12:19:02Z</dcterms:created>
  <dcterms:modified xsi:type="dcterms:W3CDTF">2016-03-12T11:42:34Z</dcterms:modified>
</cp:coreProperties>
</file>